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6"/>
  </p:notesMasterIdLst>
  <p:sldIdLst>
    <p:sldId id="314" r:id="rId3"/>
    <p:sldId id="348" r:id="rId4"/>
    <p:sldId id="330" r:id="rId5"/>
    <p:sldId id="310" r:id="rId6"/>
    <p:sldId id="312" r:id="rId7"/>
    <p:sldId id="325" r:id="rId8"/>
    <p:sldId id="313" r:id="rId9"/>
    <p:sldId id="340" r:id="rId10"/>
    <p:sldId id="343" r:id="rId11"/>
    <p:sldId id="342" r:id="rId12"/>
    <p:sldId id="344" r:id="rId13"/>
    <p:sldId id="326" r:id="rId14"/>
    <p:sldId id="351" r:id="rId15"/>
    <p:sldId id="352" r:id="rId16"/>
    <p:sldId id="353" r:id="rId17"/>
    <p:sldId id="338" r:id="rId18"/>
    <p:sldId id="337" r:id="rId19"/>
    <p:sldId id="327" r:id="rId20"/>
    <p:sldId id="349" r:id="rId21"/>
    <p:sldId id="354" r:id="rId22"/>
    <p:sldId id="350" r:id="rId23"/>
    <p:sldId id="334" r:id="rId24"/>
    <p:sldId id="336" r:id="rId25"/>
  </p:sldIdLst>
  <p:sldSz cx="12192000" cy="6858000"/>
  <p:notesSz cx="12192000" cy="6858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edium" panose="020F0502020204030204" pitchFamily="34" charset="0"/>
      <p:regular r:id="rId44"/>
      <p:italic r:id="rId45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2" autoAdjust="0"/>
    <p:restoredTop sz="94799"/>
  </p:normalViewPr>
  <p:slideViewPr>
    <p:cSldViewPr>
      <p:cViewPr varScale="1">
        <p:scale>
          <a:sx n="84" d="100"/>
          <a:sy n="84" d="100"/>
        </p:scale>
        <p:origin x="8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52A61-67E5-48B0-BF92-2A6EB8CD878F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B584D-E3D8-4C3F-A281-6D635E2D2F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70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549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073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22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88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0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39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2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3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81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matchingName="Титульный слайд" type="title" userDrawn="1">
  <p:cSld name="Титульный слайд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 bwMode="auto">
          <a:xfrm>
            <a:off x="1078287" y="591626"/>
            <a:ext cx="9119011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 bwMode="auto">
          <a:xfrm>
            <a:off x="1078285" y="4363658"/>
            <a:ext cx="9119011" cy="96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pic>
        <p:nvPicPr>
          <p:cNvPr id="13" name="Google Shape;13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94482" y="625034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122296" y="591626"/>
            <a:ext cx="3991419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устой слайд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Объект с подписью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 bwMode="auto">
          <a:xfrm>
            <a:off x="273628" y="311729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 bwMode="auto">
          <a:xfrm>
            <a:off x="5183187" y="311729"/>
            <a:ext cx="6735184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377" lvl="1" indent="-3619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754" lvl="3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5943" lvl="4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131" lvl="5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320" lvl="6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509" lvl="7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697" lvl="8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2"/>
          </p:nvPr>
        </p:nvSpPr>
        <p:spPr bwMode="auto">
          <a:xfrm>
            <a:off x="273628" y="2057401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</a:defRPr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</a:defRPr>
            </a:lvl2pPr>
            <a:lvl3pPr marL="1371566" lvl="2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</a:defRPr>
            </a:lvl3pPr>
            <a:lvl4pPr marL="1828754" lvl="3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4pPr>
            <a:lvl5pPr marL="2285943" lvl="4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, текст и объект" userDrawn="1">
  <p:cSld name="Заголовок, текст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 bwMode="auto">
          <a:xfrm>
            <a:off x="273628" y="142877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 bwMode="auto">
          <a:xfrm>
            <a:off x="5183187" y="1419226"/>
            <a:ext cx="6735184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</a:defRPr>
            </a:lvl1pPr>
            <a:lvl2pPr marL="914377" lvl="1" indent="-3619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</a:defRPr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</a:defRPr>
            </a:lvl3pPr>
            <a:lvl4pPr marL="1828754" lvl="3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</a:defRPr>
            </a:lvl4pPr>
            <a:lvl5pPr marL="2285943" lvl="4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</a:defRPr>
            </a:lvl5pPr>
            <a:lvl6pPr marL="2743131" lvl="5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320" lvl="6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509" lvl="7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697" lvl="8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 bwMode="auto">
          <a:xfrm>
            <a:off x="273629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</a:defRPr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</a:defRPr>
            </a:lvl2pPr>
            <a:lvl3pPr marL="1371566" lvl="2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</a:defRPr>
            </a:lvl3pPr>
            <a:lvl4pPr marL="1828754" lvl="3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4pPr>
            <a:lvl5pPr marL="2285943" lvl="4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Рисунок с подписью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 bwMode="auto">
          <a:xfrm>
            <a:off x="322119" y="238509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15"/>
          <p:cNvSpPr>
            <a:spLocks noGrp="1"/>
          </p:cNvSpPr>
          <p:nvPr>
            <p:ph type="pic" idx="2"/>
          </p:nvPr>
        </p:nvSpPr>
        <p:spPr bwMode="auto">
          <a:xfrm>
            <a:off x="5287097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 bwMode="auto">
          <a:xfrm>
            <a:off x="322119" y="2057401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</a:defRPr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</a:defRPr>
            </a:lvl2pPr>
            <a:lvl3pPr marL="1371566" lvl="2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</a:defRPr>
            </a:lvl3pPr>
            <a:lvl4pPr marL="1828754" lvl="3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4pPr>
            <a:lvl5pPr marL="2285943" lvl="4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артнёры" userDrawn="1">
  <p:cSld name="Партнёр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 bwMode="auto">
          <a:xfrm>
            <a:off x="3835606" y="81023"/>
            <a:ext cx="4520789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4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НАШИ ПАРТНЁРЫ</a:t>
            </a:r>
            <a:endParaRPr sz="1051"/>
          </a:p>
        </p:txBody>
      </p:sp>
      <p:pic>
        <p:nvPicPr>
          <p:cNvPr id="92" name="Google Shape;92;p1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68288" y="665668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крывающий слайд" userDrawn="1">
  <p:cSld name="Закрывающи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4485191" y="188495"/>
            <a:ext cx="3808071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>
            <a:cxnSpLocks/>
          </p:cNvCxnSpPr>
          <p:nvPr/>
        </p:nvCxnSpPr>
        <p:spPr bwMode="auto"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7"/>
          <p:cNvCxnSpPr>
            <a:cxnSpLocks/>
          </p:cNvCxnSpPr>
          <p:nvPr/>
        </p:nvCxnSpPr>
        <p:spPr bwMode="auto">
          <a:xfrm rot="10800000">
            <a:off x="3032567" y="3138048"/>
            <a:ext cx="0" cy="293866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7"/>
          <p:cNvCxnSpPr>
            <a:cxnSpLocks/>
          </p:cNvCxnSpPr>
          <p:nvPr/>
        </p:nvCxnSpPr>
        <p:spPr bwMode="auto"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/>
        </p:nvSpPr>
        <p:spPr bwMode="auto">
          <a:xfrm>
            <a:off x="3551559" y="3280403"/>
            <a:ext cx="567533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 u="sng">
                <a:solidFill>
                  <a:srgbClr val="3F3F3F"/>
                </a:solidFill>
                <a:latin typeface="Arial"/>
                <a:ea typeface="Arial"/>
                <a:cs typeface="Arial"/>
              </a:rPr>
              <a:t>edu.bmstu.ru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+7 (495) 120-30-75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E-mail: edu@bmstu.ru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Москва, ул. 2-я Бауманская, 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дом 5, стр. 1</a:t>
            </a:r>
            <a:endParaRPr sz="105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вертикальный текст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1800"/>
              <a:buChar char="▪"/>
              <a:defRPr/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Вертикальный заголовок и текст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 bwMode="auto">
          <a:xfrm rot="5400000">
            <a:off x="7133433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434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1800"/>
              <a:buChar char="▪"/>
              <a:defRPr/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, подзаголовок и объект" userDrawn="1">
  <p:cSld name="Заголовок, под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 bwMode="auto">
          <a:xfrm>
            <a:off x="404447" y="2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 bwMode="auto">
          <a:xfrm>
            <a:off x="404447" y="1543052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 bwMode="auto">
          <a:xfrm>
            <a:off x="404812" y="958365"/>
            <a:ext cx="11272837" cy="5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О преподавателе" userDrawn="1">
  <p:cSld name="О преподавател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 bwMode="auto">
          <a:xfrm>
            <a:off x="394853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 bwMode="auto">
          <a:xfrm>
            <a:off x="394855" y="124693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2"/>
          </p:nvPr>
        </p:nvSpPr>
        <p:spPr bwMode="auto">
          <a:xfrm>
            <a:off x="394855" y="731362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 bwMode="auto">
          <a:xfrm>
            <a:off x="8616951" y="360362"/>
            <a:ext cx="3179763" cy="42028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объект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 bwMode="auto">
          <a:xfrm>
            <a:off x="404447" y="1081455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одзаголовок и Сравнение" userDrawn="1">
  <p:cSld name="Подзаголовок и 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 bwMode="auto">
          <a:xfrm>
            <a:off x="374074" y="1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 bwMode="auto">
          <a:xfrm>
            <a:off x="374074" y="668338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 bwMode="auto">
          <a:xfrm>
            <a:off x="374073" y="1283858"/>
            <a:ext cx="5703163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 bwMode="auto">
          <a:xfrm>
            <a:off x="6194425" y="1283858"/>
            <a:ext cx="5703163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Объект с подписью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 bwMode="auto">
          <a:xfrm>
            <a:off x="273628" y="311729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 bwMode="auto">
          <a:xfrm>
            <a:off x="5183187" y="311729"/>
            <a:ext cx="6735184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377" lvl="1" indent="-3619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754" lvl="3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5943" lvl="4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131" lvl="5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320" lvl="6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509" lvl="7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697" lvl="8" indent="-3238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2"/>
          </p:nvPr>
        </p:nvSpPr>
        <p:spPr bwMode="auto">
          <a:xfrm>
            <a:off x="273628" y="2057401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</a:defRPr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</a:defRPr>
            </a:lvl2pPr>
            <a:lvl3pPr marL="1371566" lvl="2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</a:defRPr>
            </a:lvl3pPr>
            <a:lvl4pPr marL="1828754" lvl="3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4pPr>
            <a:lvl5pPr marL="2285943" lvl="4" indent="-29844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</a:defRPr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1"/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артнёры" userDrawn="1">
  <p:cSld name="Партнёр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1" name="Google Shape;91;p16"/>
          <p:cNvSpPr txBox="1"/>
          <p:nvPr/>
        </p:nvSpPr>
        <p:spPr bwMode="auto">
          <a:xfrm>
            <a:off x="3835606" y="81023"/>
            <a:ext cx="4520789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4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НАШИ ПАРТНЁРЫ</a:t>
            </a:r>
            <a:endParaRPr sz="1051"/>
          </a:p>
        </p:txBody>
      </p:sp>
      <p:pic>
        <p:nvPicPr>
          <p:cNvPr id="92" name="Google Shape;92;p16"/>
          <p:cNvPicPr/>
          <p:nvPr/>
        </p:nvPicPr>
        <p:blipFill>
          <a:blip r:embed="rId2"/>
          <a:stretch/>
        </p:blipFill>
        <p:spPr bwMode="auto">
          <a:xfrm>
            <a:off x="668288" y="665668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крывающий слайд" userDrawn="1">
  <p:cSld name="Закрывающи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5" name="Google Shape;95;p17"/>
          <p:cNvPicPr/>
          <p:nvPr/>
        </p:nvPicPr>
        <p:blipFill>
          <a:blip r:embed="rId2"/>
          <a:stretch/>
        </p:blipFill>
        <p:spPr bwMode="auto">
          <a:xfrm>
            <a:off x="4485191" y="188495"/>
            <a:ext cx="3808071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>
            <a:cxnSpLocks/>
          </p:cNvCxnSpPr>
          <p:nvPr/>
        </p:nvCxnSpPr>
        <p:spPr bwMode="auto"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7"/>
          <p:cNvCxnSpPr>
            <a:cxnSpLocks/>
          </p:cNvCxnSpPr>
          <p:nvPr/>
        </p:nvCxnSpPr>
        <p:spPr bwMode="auto">
          <a:xfrm rot="10800000">
            <a:off x="3032567" y="3138048"/>
            <a:ext cx="0" cy="293866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7"/>
          <p:cNvCxnSpPr>
            <a:cxnSpLocks/>
          </p:cNvCxnSpPr>
          <p:nvPr/>
        </p:nvCxnSpPr>
        <p:spPr bwMode="auto"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/>
        </p:nvSpPr>
        <p:spPr bwMode="auto">
          <a:xfrm>
            <a:off x="3551559" y="3280403"/>
            <a:ext cx="567533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 u="sng">
                <a:solidFill>
                  <a:srgbClr val="3F3F3F"/>
                </a:solidFill>
                <a:latin typeface="Arial"/>
                <a:ea typeface="Arial"/>
                <a:cs typeface="Arial"/>
              </a:rPr>
              <a:t>edu.bmstu.ru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+7 (495) 120-30-75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E-mail: edu@bmstu.ru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Москва, ул. 2-я Бауманская, </a:t>
            </a:r>
            <a:endParaRPr sz="105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</a:rPr>
              <a:t>дом 5, стр. 1</a:t>
            </a:r>
            <a:endParaRPr sz="105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вертикальный текст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1800"/>
              <a:buChar char="▪"/>
              <a:defRPr/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Вертикальный заголовок и текст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 bwMode="auto">
          <a:xfrm rot="5400000">
            <a:off x="7133433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434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1800"/>
              <a:buChar char="▪"/>
              <a:defRPr/>
            </a:lvl1pPr>
            <a:lvl2pPr marL="914377" lvl="1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clipArtAndTx" userDrawn="1">
  <p:cSld name="Заголовок, клип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06400" y="533400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Место для изображения из Интернета 2"/>
          <p:cNvSpPr>
            <a:spLocks noGrp="1"/>
          </p:cNvSpPr>
          <p:nvPr>
            <p:ph type="clipArt" sz="half" idx="1"/>
          </p:nvPr>
        </p:nvSpPr>
        <p:spPr bwMode="auto">
          <a:xfrm>
            <a:off x="1625600" y="1981200"/>
            <a:ext cx="3403600" cy="411480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5232400" y="1981200"/>
            <a:ext cx="3403600" cy="411480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>
          <a:xfrm>
            <a:off x="9652000" y="660241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xfrm>
            <a:off x="0" y="6602413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>
          <a:xfrm>
            <a:off x="0" y="6297613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- </a:t>
            </a:r>
            <a:fld id="{93A02FB2-323F-48F5-8524-0AA98DC7597D}" type="slidenum">
              <a:rPr lang="ru-RU"/>
              <a:t>‹#›</a:t>
            </a:fld>
            <a:r>
              <a:rPr lang="ru-RU"/>
              <a:t> -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50797">
              <a:lnSpc>
                <a:spcPts val="1653"/>
              </a:lnSpc>
              <a:defRPr/>
            </a:pPr>
            <a:fld id="{81D60167-4931-47E6-BA6A-407CBD079E47}" type="slidenum">
              <a:rPr lang="ru-RU" spc="-33" smtClean="0"/>
              <a:pPr marL="50797">
                <a:lnSpc>
                  <a:spcPts val="1653"/>
                </a:lnSpc>
                <a:defRPr/>
              </a:pPr>
              <a:t>‹#›</a:t>
            </a:fld>
            <a:endParaRPr lang="ru-RU" spc="-33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, object on top, text on bottom" type="objOverTx" userDrawn="1">
  <p:cSld name="Title, object on top, text on bot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 bwMode="auto">
          <a:xfrm>
            <a:off x="609600" y="6245225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 bwMode="auto">
          <a:xfrm>
            <a:off x="4165600" y="6245225"/>
            <a:ext cx="3860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245225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rtl="0"/>
            <a:fld id="{00000000-1234-1234-1234-123412341234}" type="slidenum">
              <a:rPr lang="ru" smtClean="0"/>
              <a:pPr algn="r" rtl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7142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, подзаголовок и объект" userDrawn="1">
  <p:cSld name="Заголовок, под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 bwMode="auto">
          <a:xfrm>
            <a:off x="404447" y="2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 bwMode="auto">
          <a:xfrm>
            <a:off x="404447" y="1543052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 bwMode="auto">
          <a:xfrm>
            <a:off x="404812" y="958365"/>
            <a:ext cx="11272837" cy="5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566" lvl="2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754" lvl="3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5943" lvl="4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rtl="0"/>
            <a:fld id="{00000000-1234-1234-1234-123412341234}" type="slidenum">
              <a:rPr lang="ru" smtClean="0"/>
              <a:pPr algn="r" rtl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5379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О преподавателе" userDrawn="1">
  <p:cSld name="О преподавател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 bwMode="auto">
          <a:xfrm>
            <a:off x="394853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 bwMode="auto">
          <a:xfrm>
            <a:off x="394855" y="124693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2"/>
          </p:nvPr>
        </p:nvSpPr>
        <p:spPr bwMode="auto">
          <a:xfrm>
            <a:off x="394855" y="731362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 bwMode="auto">
          <a:xfrm>
            <a:off x="8616951" y="360362"/>
            <a:ext cx="3179763" cy="42028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matchingName="Заголовок раздела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 bwMode="auto">
          <a:xfrm>
            <a:off x="1" y="15431"/>
            <a:ext cx="13466241" cy="6858000"/>
          </a:xfrm>
          <a:prstGeom prst="rect">
            <a:avLst/>
          </a:prstGeom>
          <a:blipFill>
            <a:blip r:embed="rId2">
              <a:alphaModFix amt="29000"/>
            </a:blip>
            <a:stretch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 bwMode="auto">
          <a:xfrm>
            <a:off x="900521" y="3347014"/>
            <a:ext cx="10428460" cy="22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 bwMode="auto">
          <a:xfrm>
            <a:off x="900521" y="6057421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>
                <a:solidFill>
                  <a:srgbClr val="888888"/>
                </a:solidFill>
              </a:defRPr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cxnSp>
        <p:nvCxnSpPr>
          <p:cNvPr id="41" name="Google Shape;41;p7"/>
          <p:cNvCxnSpPr>
            <a:cxnSpLocks/>
          </p:cNvCxnSpPr>
          <p:nvPr/>
        </p:nvCxnSpPr>
        <p:spPr bwMode="auto">
          <a:xfrm>
            <a:off x="643469" y="3113591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7"/>
          <p:cNvCxnSpPr>
            <a:cxnSpLocks/>
          </p:cNvCxnSpPr>
          <p:nvPr/>
        </p:nvCxnSpPr>
        <p:spPr bwMode="auto"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7"/>
          <p:cNvCxnSpPr>
            <a:cxnSpLocks/>
          </p:cNvCxnSpPr>
          <p:nvPr/>
        </p:nvCxnSpPr>
        <p:spPr bwMode="auto">
          <a:xfrm>
            <a:off x="640420" y="3113592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40421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Два объекта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 bwMode="auto">
          <a:xfrm>
            <a:off x="404449" y="1101438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 bwMode="auto">
          <a:xfrm>
            <a:off x="6172203" y="1101438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Сравнение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 bwMode="auto">
          <a:xfrm>
            <a:off x="374074" y="1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 bwMode="auto">
          <a:xfrm>
            <a:off x="374074" y="1023131"/>
            <a:ext cx="5623503" cy="10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 bwMode="auto">
          <a:xfrm>
            <a:off x="374075" y="2060206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 bwMode="auto">
          <a:xfrm>
            <a:off x="6194429" y="986765"/>
            <a:ext cx="5703161" cy="10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 bwMode="auto">
          <a:xfrm>
            <a:off x="6194427" y="2060207"/>
            <a:ext cx="5703163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57" name="Google Shape;57;p9"/>
          <p:cNvCxnSpPr>
            <a:cxnSpLocks/>
          </p:cNvCxnSpPr>
          <p:nvPr/>
        </p:nvCxnSpPr>
        <p:spPr bwMode="auto">
          <a:xfrm>
            <a:off x="374073" y="1023131"/>
            <a:ext cx="0" cy="10370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9"/>
          <p:cNvCxnSpPr>
            <a:cxnSpLocks/>
          </p:cNvCxnSpPr>
          <p:nvPr/>
        </p:nvCxnSpPr>
        <p:spPr bwMode="auto">
          <a:xfrm rot="10800000" flipH="1">
            <a:off x="358831" y="2060206"/>
            <a:ext cx="1297711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9"/>
          <p:cNvCxnSpPr>
            <a:cxnSpLocks/>
          </p:cNvCxnSpPr>
          <p:nvPr/>
        </p:nvCxnSpPr>
        <p:spPr bwMode="auto">
          <a:xfrm>
            <a:off x="6194427" y="1013314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9"/>
          <p:cNvCxnSpPr>
            <a:cxnSpLocks/>
          </p:cNvCxnSpPr>
          <p:nvPr/>
        </p:nvCxnSpPr>
        <p:spPr bwMode="auto">
          <a:xfrm rot="10800000" flipH="1">
            <a:off x="6179822" y="2048714"/>
            <a:ext cx="1297711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9"/>
          <p:cNvCxnSpPr>
            <a:cxnSpLocks/>
          </p:cNvCxnSpPr>
          <p:nvPr/>
        </p:nvCxnSpPr>
        <p:spPr bwMode="auto"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9"/>
          <p:cNvCxnSpPr>
            <a:cxnSpLocks/>
          </p:cNvCxnSpPr>
          <p:nvPr/>
        </p:nvCxnSpPr>
        <p:spPr bwMode="auto">
          <a:xfrm>
            <a:off x="6179821" y="997495"/>
            <a:ext cx="3920488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одзаголовок и Сравнение" userDrawn="1">
  <p:cSld name="Подзаголовок и 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 bwMode="auto">
          <a:xfrm>
            <a:off x="374074" y="1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 bwMode="auto">
          <a:xfrm>
            <a:off x="374074" y="668338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</a:defRPr>
            </a:lvl1pPr>
            <a:lvl2pPr marL="914377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1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131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 bwMode="auto">
          <a:xfrm>
            <a:off x="374073" y="1283858"/>
            <a:ext cx="5703163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 bwMode="auto">
          <a:xfrm>
            <a:off x="6194425" y="1283858"/>
            <a:ext cx="5703163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</a:defRPr>
            </a:lvl1pPr>
            <a:lvl2pPr marL="914377" lvl="1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</a:defRPr>
            </a:lvl2pPr>
            <a:lvl3pPr marL="1371566" lvl="2" indent="-3301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</a:defRPr>
            </a:lvl3pPr>
            <a:lvl4pPr marL="1828754" lvl="3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4pPr>
            <a:lvl5pPr marL="2285943" lvl="4" indent="-3174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</a:defRPr>
            </a:lvl5pPr>
            <a:lvl6pPr marL="2743131" lvl="5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Только заголовок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404447" y="1081455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668287" y="6360807"/>
            <a:ext cx="838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1pPr>
            <a:lvl2pPr marL="0" marR="0" lvl="1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2pPr>
            <a:lvl3pPr marL="0" marR="0" lvl="2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3pPr>
            <a:lvl4pPr marL="0" marR="0" lvl="3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4pPr>
            <a:lvl5pPr marL="0" marR="0" lvl="4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5pPr>
            <a:lvl6pPr marL="0" marR="0" lvl="5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6pPr>
            <a:lvl7pPr marL="0" marR="0" lvl="6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7pPr>
            <a:lvl8pPr marL="0" marR="0" lvl="7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8pPr>
            <a:lvl9pPr marL="0" marR="0" lvl="8" indent="0" algn="l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fld id="{00000000-1234-1234-1234-1234123412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404447" y="132070"/>
            <a:ext cx="11350868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404447" y="1081455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9" name="Google Shape;9;p1"/>
          <p:cNvPicPr/>
          <p:nvPr/>
        </p:nvPicPr>
        <p:blipFill>
          <a:blip r:embed="rId15"/>
          <a:stretch/>
        </p:blipFill>
        <p:spPr bwMode="auto">
          <a:xfrm>
            <a:off x="9582399" y="6278718"/>
            <a:ext cx="1941315" cy="44721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  <p:sldLayoutId id="2147483682" r:id="rId13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/>
          </p:nvPr>
        </p:nvSpPr>
        <p:spPr>
          <a:xfrm>
            <a:off x="842800" y="1844824"/>
            <a:ext cx="9861711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b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</a:rPr>
              <a:t>ИТОГОВАЯ РАБОТА</a:t>
            </a:r>
            <a:b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b="1" dirty="0">
                <a:latin typeface="Roboto" panose="02000000000000000000" pitchFamily="2" charset="0"/>
                <a:ea typeface="Roboto" panose="02000000000000000000" pitchFamily="2" charset="0"/>
              </a:rPr>
              <a:t>КЛАССИФИКАЦИЯ ТЕКСТОВ НА МАЛЕНЬКИХ ДАТАСЕТАХ С ПОМОЩЬЮ МАШИННОГО ОБУЧЕНИЯ</a:t>
            </a:r>
            <a:endParaRPr sz="32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743674" y="687060"/>
            <a:ext cx="9456781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Программа профессиональной переподготовки «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Data Science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»</a:t>
            </a:r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>
            <a:off x="743675" y="5476839"/>
            <a:ext cx="9189300" cy="47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rtl="0"/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Муст</a:t>
            </a:r>
            <a:r>
              <a:rPr lang="ru-RU" sz="24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я</a:t>
            </a:r>
            <a:r>
              <a:rPr lang="ru-RU" sz="24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ца</a:t>
            </a: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Алексе</a:t>
            </a:r>
            <a:r>
              <a:rPr lang="ru-RU" sz="2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й</a:t>
            </a:r>
            <a:r>
              <a:rPr lang="en-RU" sz="2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Григорьевич</a:t>
            </a:r>
            <a:endParaRPr sz="2400" i="1" dirty="0"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61" y="161184"/>
            <a:ext cx="1299211" cy="1015365"/>
          </a:xfrm>
          <a:prstGeom prst="rect">
            <a:avLst/>
          </a:prstGeom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98ECEA-8053-157E-C7D8-778D405867E2}"/>
              </a:ext>
            </a:extLst>
          </p:cNvPr>
          <p:cNvSpPr/>
          <p:nvPr/>
        </p:nvSpPr>
        <p:spPr>
          <a:xfrm>
            <a:off x="41480" y="6165304"/>
            <a:ext cx="121090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Москва 2022</a:t>
            </a:r>
            <a:endParaRPr lang="ru-RU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1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327742" y="96000"/>
            <a:ext cx="1165528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2 Предобработка данных</a:t>
            </a:r>
          </a:p>
        </p:txBody>
      </p:sp>
      <p:cxnSp>
        <p:nvCxnSpPr>
          <p:cNvPr id="16" name="Google Shape;88;p16">
            <a:extLst>
              <a:ext uri="{FF2B5EF4-FFF2-40B4-BE49-F238E27FC236}">
                <a16:creationId xmlns:a16="http://schemas.microsoft.com/office/drawing/2014/main" id="{23062855-C40B-EC2E-A12A-3400961D53B5}"/>
              </a:ext>
            </a:extLst>
          </p:cNvPr>
          <p:cNvCxnSpPr/>
          <p:nvPr/>
        </p:nvCxnSpPr>
        <p:spPr>
          <a:xfrm flipH="1">
            <a:off x="1643460" y="119597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148E776-6865-ED93-F9C7-772A99E33F07}"/>
              </a:ext>
            </a:extLst>
          </p:cNvPr>
          <p:cNvSpPr/>
          <p:nvPr/>
        </p:nvSpPr>
        <p:spPr>
          <a:xfrm>
            <a:off x="2112259" y="995942"/>
            <a:ext cx="91501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3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информационное сообщение, нейтральное по смыслу</a:t>
            </a:r>
            <a:endParaRPr lang="en-RU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Google Shape;88;p16">
            <a:extLst>
              <a:ext uri="{FF2B5EF4-FFF2-40B4-BE49-F238E27FC236}">
                <a16:creationId xmlns:a16="http://schemas.microsoft.com/office/drawing/2014/main" id="{D9D02568-CD04-7498-2BB0-8A2DC10D0832}"/>
              </a:ext>
            </a:extLst>
          </p:cNvPr>
          <p:cNvCxnSpPr/>
          <p:nvPr/>
        </p:nvCxnSpPr>
        <p:spPr>
          <a:xfrm flipH="1">
            <a:off x="1648540" y="248121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6CFB3-CF50-94B7-798C-63A0D34376BA}"/>
              </a:ext>
            </a:extLst>
          </p:cNvPr>
          <p:cNvSpPr/>
          <p:nvPr/>
        </p:nvSpPr>
        <p:spPr>
          <a:xfrm>
            <a:off x="2117339" y="2281181"/>
            <a:ext cx="942022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</a:t>
            </a:r>
            <a:r>
              <a:rPr lang="en-US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RU" sz="1867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рост продаж, производства, поставок - позитивный характер 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в соответствии с 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контекст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ом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 и содержани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ем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 новостей</a:t>
            </a:r>
            <a:endParaRPr lang="en-RU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938CE-FB3B-C854-CC05-C8D586FFE24A}"/>
              </a:ext>
            </a:extLst>
          </p:cNvPr>
          <p:cNvSpPr/>
          <p:nvPr/>
        </p:nvSpPr>
        <p:spPr>
          <a:xfrm>
            <a:off x="2112260" y="1289726"/>
            <a:ext cx="9425307" cy="103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Класс </a:t>
            </a:r>
            <a:r>
              <a:rPr lang="en-US" sz="1533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533" b="1" dirty="0">
                <a:latin typeface="Roboto" panose="02000000000000000000" pitchFamily="2" charset="0"/>
                <a:ea typeface="Roboto" panose="02000000000000000000" pitchFamily="2" charset="0"/>
              </a:rPr>
              <a:t>(1 125)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 - Глава государства назвал совершенно не имеющей под собой оснований "идейкой" расхожее мнение о том, что те, кто покупает российский газ, попадают в зависимость от Москвы. "Это глупый абсолютно, никчемный аргумент, потому что это взаимозависимость", - подчеркнул президент России.</a:t>
            </a:r>
            <a:endParaRPr lang="en-RU" sz="15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C413E2-EB1E-7C0B-FE7A-3C1A7FFE8EDC}"/>
              </a:ext>
            </a:extLst>
          </p:cNvPr>
          <p:cNvSpPr/>
          <p:nvPr/>
        </p:nvSpPr>
        <p:spPr>
          <a:xfrm>
            <a:off x="2112259" y="2877228"/>
            <a:ext cx="9150100" cy="80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</a:t>
            </a:r>
            <a:r>
              <a:rPr lang="en-US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ru-RU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533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(155)</a:t>
            </a:r>
            <a:r>
              <a:rPr lang="ru-RU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"АвтоВАЗ" в январе увеличил продажи на 4,6% в годовом выражении до 16,3 тыс. автомобилей, сообщает компания. Доля Lada на российском рынке составила в прошлом месяце почти 19,5%, против 19,9% в 2016 г.</a:t>
            </a:r>
            <a:endParaRPr lang="en-RU" sz="15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8" name="Google Shape;88;p16">
            <a:extLst>
              <a:ext uri="{FF2B5EF4-FFF2-40B4-BE49-F238E27FC236}">
                <a16:creationId xmlns:a16="http://schemas.microsoft.com/office/drawing/2014/main" id="{D3376518-1C37-D2BE-B084-BB32184246BC}"/>
              </a:ext>
            </a:extLst>
          </p:cNvPr>
          <p:cNvCxnSpPr/>
          <p:nvPr/>
        </p:nvCxnSpPr>
        <p:spPr>
          <a:xfrm flipH="1">
            <a:off x="1653620" y="382741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7B39D-D2C1-1092-3096-CEC68919B7A0}"/>
              </a:ext>
            </a:extLst>
          </p:cNvPr>
          <p:cNvSpPr/>
          <p:nvPr/>
        </p:nvSpPr>
        <p:spPr>
          <a:xfrm>
            <a:off x="2122419" y="3627381"/>
            <a:ext cx="942022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</a:t>
            </a:r>
            <a:r>
              <a:rPr lang="en-US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en-RU" sz="1867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уменьшение продаж, поставок и т.д. - негативный характер 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в соответствии с 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контекст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ом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 и содержани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ем</a:t>
            </a:r>
            <a:r>
              <a:rPr lang="en-RU" sz="1867" b="1" dirty="0">
                <a:latin typeface="Roboto" panose="02000000000000000000" pitchFamily="2" charset="0"/>
                <a:ea typeface="Roboto" panose="02000000000000000000" pitchFamily="2" charset="0"/>
              </a:rPr>
              <a:t> новостей</a:t>
            </a:r>
            <a:endParaRPr lang="en-RU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378B85-93D4-6386-36EB-42489FEEFD98}"/>
              </a:ext>
            </a:extLst>
          </p:cNvPr>
          <p:cNvSpPr/>
          <p:nvPr/>
        </p:nvSpPr>
        <p:spPr>
          <a:xfrm>
            <a:off x="2117339" y="4223427"/>
            <a:ext cx="9150100" cy="80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Класс 5 </a:t>
            </a:r>
            <a:r>
              <a:rPr lang="ru-RU" sz="1533" b="1" dirty="0">
                <a:latin typeface="Roboto" panose="02000000000000000000" pitchFamily="2" charset="0"/>
                <a:ea typeface="Roboto" panose="02000000000000000000" pitchFamily="2" charset="0"/>
              </a:rPr>
              <a:t>(112)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 - "АвтоВАЗ" сократит 740 человек (2% сотрудников). Попадающим под сокращение работникам предложены вакансии во всех подразделениях "АвтоВАЗа", в том числе в Индустриальном парке.</a:t>
            </a:r>
            <a:endParaRPr lang="en-RU" sz="15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Google Shape;86;p16">
            <a:extLst>
              <a:ext uri="{FF2B5EF4-FFF2-40B4-BE49-F238E27FC236}">
                <a16:creationId xmlns:a16="http://schemas.microsoft.com/office/drawing/2014/main" id="{F14593B7-5293-22F9-5739-643E60914FA3}"/>
              </a:ext>
            </a:extLst>
          </p:cNvPr>
          <p:cNvSpPr txBox="1"/>
          <p:nvPr/>
        </p:nvSpPr>
        <p:spPr>
          <a:xfrm>
            <a:off x="1497829" y="4966984"/>
            <a:ext cx="10282692" cy="170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Данные классы были выбраны для выявления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характера новостного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тренда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позитивный, негативный, судебный. В случае судебного тренда необходимо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было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вручную определить дальнейшие действия, так как это мо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гла быть, как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положительн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ая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новост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ь для одной из сторон, так и отрицательная.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Google Shape;89;p16">
            <a:extLst>
              <a:ext uri="{FF2B5EF4-FFF2-40B4-BE49-F238E27FC236}">
                <a16:creationId xmlns:a16="http://schemas.microsoft.com/office/drawing/2014/main" id="{ECA07487-ED50-6439-D864-35E723C19409}"/>
              </a:ext>
            </a:extLst>
          </p:cNvPr>
          <p:cNvSpPr/>
          <p:nvPr/>
        </p:nvSpPr>
        <p:spPr>
          <a:xfrm>
            <a:off x="863531" y="5100804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3434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88414" y="96000"/>
            <a:ext cx="1169461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2 Предобработка данных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29" y="993279"/>
            <a:ext cx="9736031" cy="71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Очистка текста новостей: удалены стоп-слова, текст обработан, очищен от знаков препинания, пробелов, цифр, и переведен в нижний регистр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12710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60CCCF25-658F-1B2F-0967-FDEB83B623E8}"/>
              </a:ext>
            </a:extLst>
          </p:cNvPr>
          <p:cNvSpPr txBox="1"/>
          <p:nvPr/>
        </p:nvSpPr>
        <p:spPr>
          <a:xfrm>
            <a:off x="1507990" y="2953509"/>
            <a:ext cx="7236165" cy="44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Стэмминг, токенизация, лемматизация новостей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BF9DDE8A-1866-FC6B-6764-69BECBB3B6A1}"/>
              </a:ext>
            </a:extLst>
          </p:cNvPr>
          <p:cNvSpPr/>
          <p:nvPr/>
        </p:nvSpPr>
        <p:spPr>
          <a:xfrm>
            <a:off x="873691" y="307209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A3A007-BD34-0B51-2226-65CFFDC98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21946"/>
              </p:ext>
            </p:extLst>
          </p:nvPr>
        </p:nvGraphicFramePr>
        <p:xfrm>
          <a:off x="1632371" y="1713689"/>
          <a:ext cx="9477589" cy="228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8105">
                  <a:extLst>
                    <a:ext uri="{9D8B030D-6E8A-4147-A177-3AD203B41FA5}">
                      <a16:colId xmlns:a16="http://schemas.microsoft.com/office/drawing/2014/main" val="3034511839"/>
                    </a:ext>
                  </a:extLst>
                </a:gridCol>
                <a:gridCol w="811204">
                  <a:extLst>
                    <a:ext uri="{9D8B030D-6E8A-4147-A177-3AD203B41FA5}">
                      <a16:colId xmlns:a16="http://schemas.microsoft.com/office/drawing/2014/main" val="2025425303"/>
                    </a:ext>
                  </a:extLst>
                </a:gridCol>
                <a:gridCol w="2785399">
                  <a:extLst>
                    <a:ext uri="{9D8B030D-6E8A-4147-A177-3AD203B41FA5}">
                      <a16:colId xmlns:a16="http://schemas.microsoft.com/office/drawing/2014/main" val="487730894"/>
                    </a:ext>
                  </a:extLst>
                </a:gridCol>
                <a:gridCol w="2922881">
                  <a:extLst>
                    <a:ext uri="{9D8B030D-6E8A-4147-A177-3AD203B41FA5}">
                      <a16:colId xmlns:a16="http://schemas.microsoft.com/office/drawing/2014/main" val="2700772093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/>
                      <a:r>
                        <a:rPr lang="ru-RU" sz="15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Новость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Класс</a:t>
                      </a:r>
                      <a:endParaRPr lang="en-RU" sz="15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Очистка</a:t>
                      </a:r>
                      <a:endParaRPr lang="en-RU" sz="15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Перевод в нижний регистр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60637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41DA4252-E38D-5220-6A98-3D06EE5E2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718" y="53531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 sz="1867"/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7836D20C-0033-3E31-1974-C1714352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71" y="1929342"/>
            <a:ext cx="9477589" cy="114931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28653E-CA0B-B5AD-D4BB-2C0F908AB51B}"/>
              </a:ext>
            </a:extLst>
          </p:cNvPr>
          <p:cNvGraphicFramePr>
            <a:graphicFrameLocks noGrp="1"/>
          </p:cNvGraphicFramePr>
          <p:nvPr/>
        </p:nvGraphicFramePr>
        <p:xfrm>
          <a:off x="1632371" y="3431257"/>
          <a:ext cx="9477589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1155">
                  <a:extLst>
                    <a:ext uri="{9D8B030D-6E8A-4147-A177-3AD203B41FA5}">
                      <a16:colId xmlns:a16="http://schemas.microsoft.com/office/drawing/2014/main" val="2543435551"/>
                    </a:ext>
                  </a:extLst>
                </a:gridCol>
                <a:gridCol w="836749">
                  <a:extLst>
                    <a:ext uri="{9D8B030D-6E8A-4147-A177-3AD203B41FA5}">
                      <a16:colId xmlns:a16="http://schemas.microsoft.com/office/drawing/2014/main" val="2726827997"/>
                    </a:ext>
                  </a:extLst>
                </a:gridCol>
                <a:gridCol w="1254632">
                  <a:extLst>
                    <a:ext uri="{9D8B030D-6E8A-4147-A177-3AD203B41FA5}">
                      <a16:colId xmlns:a16="http://schemas.microsoft.com/office/drawing/2014/main" val="730523858"/>
                    </a:ext>
                  </a:extLst>
                </a:gridCol>
                <a:gridCol w="1253649">
                  <a:extLst>
                    <a:ext uri="{9D8B030D-6E8A-4147-A177-3AD203B41FA5}">
                      <a16:colId xmlns:a16="http://schemas.microsoft.com/office/drawing/2014/main" val="2758016552"/>
                    </a:ext>
                  </a:extLst>
                </a:gridCol>
                <a:gridCol w="1394255">
                  <a:extLst>
                    <a:ext uri="{9D8B030D-6E8A-4147-A177-3AD203B41FA5}">
                      <a16:colId xmlns:a16="http://schemas.microsoft.com/office/drawing/2014/main" val="2675257596"/>
                    </a:ext>
                  </a:extLst>
                </a:gridCol>
                <a:gridCol w="1393272">
                  <a:extLst>
                    <a:ext uri="{9D8B030D-6E8A-4147-A177-3AD203B41FA5}">
                      <a16:colId xmlns:a16="http://schemas.microsoft.com/office/drawing/2014/main" val="57117775"/>
                    </a:ext>
                  </a:extLst>
                </a:gridCol>
                <a:gridCol w="1533877">
                  <a:extLst>
                    <a:ext uri="{9D8B030D-6E8A-4147-A177-3AD203B41FA5}">
                      <a16:colId xmlns:a16="http://schemas.microsoft.com/office/drawing/2014/main" val="130633165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ru-RU" sz="15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Новость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Класс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Очистка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Перевод в н/регистр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Стемминг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Токенизация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Лематизация</a:t>
                      </a:r>
                      <a:endParaRPr lang="en-RU" sz="15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78781715"/>
                  </a:ext>
                </a:extLst>
              </a:tr>
            </a:tbl>
          </a:graphicData>
        </a:graphic>
      </p:graphicFrame>
      <p:sp>
        <p:nvSpPr>
          <p:cNvPr id="11" name="Rectangle 6">
            <a:extLst>
              <a:ext uri="{FF2B5EF4-FFF2-40B4-BE49-F238E27FC236}">
                <a16:creationId xmlns:a16="http://schemas.microsoft.com/office/drawing/2014/main" id="{3C96472C-20F4-8C39-822F-E96827E1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1" y="62167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 sz="1867"/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9CEFA3A2-5219-F898-7883-3B40F50A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71" y="3862179"/>
            <a:ext cx="9477589" cy="2303780"/>
          </a:xfrm>
          <a:prstGeom prst="rect">
            <a:avLst/>
          </a:prstGeom>
        </p:spPr>
      </p:pic>
      <p:sp>
        <p:nvSpPr>
          <p:cNvPr id="30" name="Google Shape;86;p16">
            <a:extLst>
              <a:ext uri="{FF2B5EF4-FFF2-40B4-BE49-F238E27FC236}">
                <a16:creationId xmlns:a16="http://schemas.microsoft.com/office/drawing/2014/main" id="{DB851424-99B9-9F13-4904-D83EAE6E3B63}"/>
              </a:ext>
            </a:extLst>
          </p:cNvPr>
          <p:cNvSpPr txBox="1"/>
          <p:nvPr/>
        </p:nvSpPr>
        <p:spPr>
          <a:xfrm>
            <a:off x="1501429" y="6067075"/>
            <a:ext cx="8194971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Преобразование </a:t>
            </a:r>
            <a:r>
              <a:rPr lang="ru-RU" sz="2133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текста в векторную форму осуществлялось в основном через </a:t>
            </a:r>
            <a:r>
              <a:rPr lang="en-GB" sz="2133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CountVectorizer 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Google Shape;89;p16">
            <a:extLst>
              <a:ext uri="{FF2B5EF4-FFF2-40B4-BE49-F238E27FC236}">
                <a16:creationId xmlns:a16="http://schemas.microsoft.com/office/drawing/2014/main" id="{1DFC36BC-3D54-E934-0FAF-75D82107DD49}"/>
              </a:ext>
            </a:extLst>
          </p:cNvPr>
          <p:cNvSpPr/>
          <p:nvPr/>
        </p:nvSpPr>
        <p:spPr>
          <a:xfrm>
            <a:off x="867132" y="618565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4051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/>
          <p:cNvSpPr/>
          <p:nvPr/>
        </p:nvSpPr>
        <p:spPr>
          <a:xfrm>
            <a:off x="2129561" y="2958859"/>
            <a:ext cx="3600000" cy="158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Обучение различным алгоритмам (наивный байесовский метод, метод опорных векторов, случайный лес, логистическая регрессия, метод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k-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ближайших соседей), оценка результатов, выбор валидационной модели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5892482" y="2972668"/>
            <a:ext cx="1729183" cy="158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Выделение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n-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грамм и наиболее часто встречающихся слов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7760824" y="2991593"/>
            <a:ext cx="1728000" cy="158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Тематическое моделирование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BIGARTM</a:t>
            </a:r>
            <a:endParaRPr lang="ru-RU" sz="1467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0" name="Соединительная линия уступом 39"/>
          <p:cNvCxnSpPr>
            <a:cxnSpLocks/>
          </p:cNvCxnSpPr>
          <p:nvPr/>
        </p:nvCxnSpPr>
        <p:spPr>
          <a:xfrm rot="5400000">
            <a:off x="6609672" y="2849749"/>
            <a:ext cx="288000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cxnSpLocks/>
          </p:cNvCxnSpPr>
          <p:nvPr/>
        </p:nvCxnSpPr>
        <p:spPr>
          <a:xfrm>
            <a:off x="5808409" y="1326453"/>
            <a:ext cx="0" cy="2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Соединительная линия уступом 70"/>
          <p:cNvCxnSpPr>
            <a:cxnSpLocks/>
          </p:cNvCxnSpPr>
          <p:nvPr/>
        </p:nvCxnSpPr>
        <p:spPr>
          <a:xfrm>
            <a:off x="3901165" y="4704203"/>
            <a:ext cx="3120000" cy="192000"/>
          </a:xfrm>
          <a:prstGeom prst="bentConnector3">
            <a:avLst>
              <a:gd name="adj1" fmla="val 100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/>
          <p:cNvSpPr/>
          <p:nvPr/>
        </p:nvSpPr>
        <p:spPr>
          <a:xfrm>
            <a:off x="5204807" y="4879753"/>
            <a:ext cx="3600000" cy="1152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Классификация обученными моделями, валидация алгоритмом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FastText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многослойный перцептрон,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 (LTSM)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отбор верноклассифицированных новостей</a:t>
            </a:r>
          </a:p>
        </p:txBody>
      </p:sp>
      <p:cxnSp>
        <p:nvCxnSpPr>
          <p:cNvPr id="20" name="Google Shape;64;p14">
            <a:extLst>
              <a:ext uri="{FF2B5EF4-FFF2-40B4-BE49-F238E27FC236}">
                <a16:creationId xmlns:a16="http://schemas.microsoft.com/office/drawing/2014/main" id="{3F592C82-592D-0A7A-0769-E0A19217E913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0;p16">
            <a:extLst>
              <a:ext uri="{FF2B5EF4-FFF2-40B4-BE49-F238E27FC236}">
                <a16:creationId xmlns:a16="http://schemas.microsoft.com/office/drawing/2014/main" id="{3E2FFF5E-D138-1DA1-3236-6FC65F03BFFB}"/>
              </a:ext>
            </a:extLst>
          </p:cNvPr>
          <p:cNvSpPr txBox="1"/>
          <p:nvPr/>
        </p:nvSpPr>
        <p:spPr>
          <a:xfrm>
            <a:off x="261260" y="96001"/>
            <a:ext cx="11721769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Схема обучения модели в концепции </a:t>
            </a:r>
            <a:r>
              <a:rPr lang="en-GB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SSL</a:t>
            </a:r>
            <a:endParaRPr lang="en-GB"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24" name="Google Shape;158;p19">
            <a:extLst>
              <a:ext uri="{FF2B5EF4-FFF2-40B4-BE49-F238E27FC236}">
                <a16:creationId xmlns:a16="http://schemas.microsoft.com/office/drawing/2014/main" id="{537D122A-C975-DBC4-7C98-A91E8ABAD1B0}"/>
              </a:ext>
            </a:extLst>
          </p:cNvPr>
          <p:cNvSpPr txBox="1"/>
          <p:nvPr/>
        </p:nvSpPr>
        <p:spPr>
          <a:xfrm>
            <a:off x="3013564" y="993479"/>
            <a:ext cx="8673339" cy="4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rtl="0"/>
            <a:r>
              <a:rPr lang="ru-RU" sz="2133" b="1" dirty="0">
                <a:latin typeface="Roboto"/>
                <a:ea typeface="Roboto"/>
                <a:cs typeface="Roboto"/>
                <a:sym typeface="Roboto"/>
              </a:rPr>
              <a:t>ОБУЧЕНИЕ АЛГОРИТМАМ КЛАССИФИКАЦИИ</a:t>
            </a:r>
          </a:p>
        </p:txBody>
      </p:sp>
      <p:sp>
        <p:nvSpPr>
          <p:cNvPr id="27" name="Google Shape;181;p19">
            <a:extLst>
              <a:ext uri="{FF2B5EF4-FFF2-40B4-BE49-F238E27FC236}">
                <a16:creationId xmlns:a16="http://schemas.microsoft.com/office/drawing/2014/main" id="{04F25863-FAC1-B140-2CD8-82A554C92C3C}"/>
              </a:ext>
            </a:extLst>
          </p:cNvPr>
          <p:cNvSpPr/>
          <p:nvPr/>
        </p:nvSpPr>
        <p:spPr>
          <a:xfrm>
            <a:off x="735037" y="984913"/>
            <a:ext cx="2064000" cy="480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182;p19">
            <a:extLst>
              <a:ext uri="{FF2B5EF4-FFF2-40B4-BE49-F238E27FC236}">
                <a16:creationId xmlns:a16="http://schemas.microsoft.com/office/drawing/2014/main" id="{8B45B7C1-CAED-4C7A-3BB9-2BD9594B7FE8}"/>
              </a:ext>
            </a:extLst>
          </p:cNvPr>
          <p:cNvSpPr txBox="1"/>
          <p:nvPr/>
        </p:nvSpPr>
        <p:spPr>
          <a:xfrm>
            <a:off x="1061485" y="1003097"/>
            <a:ext cx="158422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 algn="ctr">
              <a:lnSpc>
                <a:spcPct val="107142"/>
              </a:lnSpc>
            </a:pPr>
            <a:r>
              <a:rPr lang="ru" sz="2667" dirty="0">
                <a:latin typeface="Roboto Medium"/>
                <a:ea typeface="Roboto Medium"/>
                <a:cs typeface="Roboto Medium"/>
                <a:sym typeface="Roboto Medium"/>
              </a:rPr>
              <a:t>3 </a:t>
            </a:r>
            <a:r>
              <a:rPr lang="ru" sz="2133" dirty="0">
                <a:latin typeface="Roboto Medium"/>
                <a:ea typeface="Roboto Medium"/>
                <a:cs typeface="Roboto Medium"/>
                <a:sym typeface="Roboto Medium"/>
              </a:rPr>
              <a:t>этап</a:t>
            </a:r>
            <a:endParaRPr sz="2133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" name="Блок-схема: сохраненные данные 20">
            <a:extLst>
              <a:ext uri="{FF2B5EF4-FFF2-40B4-BE49-F238E27FC236}">
                <a16:creationId xmlns:a16="http://schemas.microsoft.com/office/drawing/2014/main" id="{C21B8C16-6928-5EF8-77E1-C8166F2E06AC}"/>
              </a:ext>
            </a:extLst>
          </p:cNvPr>
          <p:cNvSpPr/>
          <p:nvPr/>
        </p:nvSpPr>
        <p:spPr>
          <a:xfrm>
            <a:off x="4049484" y="1566453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Размеченный датасет с предобработанными данными 2 069 записей</a:t>
            </a: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C1BD81C2-9103-C9BA-66BA-165D36D0FEC2}"/>
              </a:ext>
            </a:extLst>
          </p:cNvPr>
          <p:cNvSpPr/>
          <p:nvPr/>
        </p:nvSpPr>
        <p:spPr>
          <a:xfrm>
            <a:off x="3146392" y="4870199"/>
            <a:ext cx="1728000" cy="8640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Точность 64%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CC5C57-8897-7CA2-D96E-7F6D0C87265E}"/>
              </a:ext>
            </a:extLst>
          </p:cNvPr>
          <p:cNvCxnSpPr/>
          <p:nvPr/>
        </p:nvCxnSpPr>
        <p:spPr>
          <a:xfrm>
            <a:off x="5834739" y="2275400"/>
            <a:ext cx="0" cy="960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6">
            <a:extLst>
              <a:ext uri="{FF2B5EF4-FFF2-40B4-BE49-F238E27FC236}">
                <a16:creationId xmlns:a16="http://schemas.microsoft.com/office/drawing/2014/main" id="{083638B0-DD59-083D-743F-624D23A490EA}"/>
              </a:ext>
            </a:extLst>
          </p:cNvPr>
          <p:cNvCxnSpPr>
            <a:cxnSpLocks/>
          </p:cNvCxnSpPr>
          <p:nvPr/>
        </p:nvCxnSpPr>
        <p:spPr>
          <a:xfrm>
            <a:off x="3888000" y="2706451"/>
            <a:ext cx="0" cy="2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AA06AFD-66F7-2ED5-0BBB-2DDCA29C7105}"/>
              </a:ext>
            </a:extLst>
          </p:cNvPr>
          <p:cNvCxnSpPr>
            <a:cxnSpLocks/>
          </p:cNvCxnSpPr>
          <p:nvPr/>
        </p:nvCxnSpPr>
        <p:spPr>
          <a:xfrm flipV="1">
            <a:off x="3888000" y="2692640"/>
            <a:ext cx="4739697" cy="130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ная линия уступом 39">
            <a:extLst>
              <a:ext uri="{FF2B5EF4-FFF2-40B4-BE49-F238E27FC236}">
                <a16:creationId xmlns:a16="http://schemas.microsoft.com/office/drawing/2014/main" id="{BBDF8524-07F0-9F54-32E2-B9244A9FEE30}"/>
              </a:ext>
            </a:extLst>
          </p:cNvPr>
          <p:cNvCxnSpPr>
            <a:cxnSpLocks/>
          </p:cNvCxnSpPr>
          <p:nvPr/>
        </p:nvCxnSpPr>
        <p:spPr>
          <a:xfrm rot="5400000">
            <a:off x="8467497" y="2834421"/>
            <a:ext cx="288000" cy="0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Соединительная линия уступом 45">
            <a:extLst>
              <a:ext uri="{FF2B5EF4-FFF2-40B4-BE49-F238E27FC236}">
                <a16:creationId xmlns:a16="http://schemas.microsoft.com/office/drawing/2014/main" id="{1DCE330B-AE13-8F31-78A5-EC297828428D}"/>
              </a:ext>
            </a:extLst>
          </p:cNvPr>
          <p:cNvCxnSpPr>
            <a:cxnSpLocks/>
          </p:cNvCxnSpPr>
          <p:nvPr/>
        </p:nvCxnSpPr>
        <p:spPr>
          <a:xfrm rot="5400000">
            <a:off x="3744000" y="4704977"/>
            <a:ext cx="336000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ная линия уступом 24">
            <a:extLst>
              <a:ext uri="{FF2B5EF4-FFF2-40B4-BE49-F238E27FC236}">
                <a16:creationId xmlns:a16="http://schemas.microsoft.com/office/drawing/2014/main" id="{0F895CB6-009D-D93C-06FB-30BA4D540D0F}"/>
              </a:ext>
            </a:extLst>
          </p:cNvPr>
          <p:cNvCxnSpPr>
            <a:cxnSpLocks/>
            <a:endCxn id="91" idx="0"/>
          </p:cNvCxnSpPr>
          <p:nvPr/>
        </p:nvCxnSpPr>
        <p:spPr>
          <a:xfrm rot="5400000">
            <a:off x="10399079" y="1611416"/>
            <a:ext cx="1467383" cy="1255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Document 89">
            <a:extLst>
              <a:ext uri="{FF2B5EF4-FFF2-40B4-BE49-F238E27FC236}">
                <a16:creationId xmlns:a16="http://schemas.microsoft.com/office/drawing/2014/main" id="{F4B19F98-D67F-D6E2-2C30-DC6E83ED0D02}"/>
              </a:ext>
            </a:extLst>
          </p:cNvPr>
          <p:cNvSpPr/>
          <p:nvPr/>
        </p:nvSpPr>
        <p:spPr>
          <a:xfrm>
            <a:off x="3146392" y="5864521"/>
            <a:ext cx="1728000" cy="8640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Точность 9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91" name="Прямоугольник 35">
            <a:extLst>
              <a:ext uri="{FF2B5EF4-FFF2-40B4-BE49-F238E27FC236}">
                <a16:creationId xmlns:a16="http://schemas.microsoft.com/office/drawing/2014/main" id="{32E1E0AF-77AE-16BE-1DA7-DDE83C5A9060}"/>
              </a:ext>
            </a:extLst>
          </p:cNvPr>
          <p:cNvSpPr/>
          <p:nvPr/>
        </p:nvSpPr>
        <p:spPr>
          <a:xfrm>
            <a:off x="9641208" y="2972667"/>
            <a:ext cx="1728000" cy="158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Предобработка оставшихся неразмеченных новостей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2AEA8DB-680F-4D15-34B1-CA3F8BA04953}"/>
              </a:ext>
            </a:extLst>
          </p:cNvPr>
          <p:cNvCxnSpPr>
            <a:cxnSpLocks/>
          </p:cNvCxnSpPr>
          <p:nvPr/>
        </p:nvCxnSpPr>
        <p:spPr>
          <a:xfrm rot="5400000">
            <a:off x="5828808" y="5108861"/>
            <a:ext cx="240000" cy="2112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Блок-схема: сохраненные данные 20">
            <a:extLst>
              <a:ext uri="{FF2B5EF4-FFF2-40B4-BE49-F238E27FC236}">
                <a16:creationId xmlns:a16="http://schemas.microsoft.com/office/drawing/2014/main" id="{5BDBACDC-3991-7A9C-C0F0-11CD0F98FED0}"/>
              </a:ext>
            </a:extLst>
          </p:cNvPr>
          <p:cNvSpPr/>
          <p:nvPr/>
        </p:nvSpPr>
        <p:spPr>
          <a:xfrm>
            <a:off x="9363681" y="4971637"/>
            <a:ext cx="2687999" cy="1008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Верно классифи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цированные новости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29 098</a:t>
            </a:r>
            <a:endParaRPr lang="ru-RU" sz="1467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записей 83%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BECA4D1-DDC2-BCE6-E1DB-B55D40C4F34D}"/>
              </a:ext>
            </a:extLst>
          </p:cNvPr>
          <p:cNvCxnSpPr>
            <a:stCxn id="74" idx="3"/>
            <a:endCxn id="100" idx="1"/>
          </p:cNvCxnSpPr>
          <p:nvPr/>
        </p:nvCxnSpPr>
        <p:spPr>
          <a:xfrm>
            <a:off x="8804808" y="5455753"/>
            <a:ext cx="55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125AD08-F15B-D682-94A1-E753F6C23E24}"/>
              </a:ext>
            </a:extLst>
          </p:cNvPr>
          <p:cNvCxnSpPr>
            <a:stCxn id="100" idx="2"/>
          </p:cNvCxnSpPr>
          <p:nvPr/>
        </p:nvCxnSpPr>
        <p:spPr>
          <a:xfrm rot="5400000">
            <a:off x="9800480" y="5264437"/>
            <a:ext cx="192000" cy="16224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C7D8C0-192F-892C-C26C-226AFE072DDE}"/>
              </a:ext>
            </a:extLst>
          </p:cNvPr>
          <p:cNvCxnSpPr/>
          <p:nvPr/>
        </p:nvCxnSpPr>
        <p:spPr>
          <a:xfrm>
            <a:off x="9084243" y="6165995"/>
            <a:ext cx="0" cy="4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3">
            <a:extLst>
              <a:ext uri="{FF2B5EF4-FFF2-40B4-BE49-F238E27FC236}">
                <a16:creationId xmlns:a16="http://schemas.microsoft.com/office/drawing/2014/main" id="{FDE1A0FB-9767-10FD-B635-BC4C21DDEDCA}"/>
              </a:ext>
            </a:extLst>
          </p:cNvPr>
          <p:cNvSpPr/>
          <p:nvPr/>
        </p:nvSpPr>
        <p:spPr>
          <a:xfrm>
            <a:off x="3714983" y="2376925"/>
            <a:ext cx="4224000" cy="24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обучающая (70%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itchFamily="2" charset="2"/>
              </a:rPr>
              <a:t>) и тестовая (30%) выборки</a:t>
            </a:r>
            <a:endParaRPr lang="ru-RU" sz="1467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6EBA94-9D0B-35EB-46BF-6E72F2F1B0AC}"/>
              </a:ext>
            </a:extLst>
          </p:cNvPr>
          <p:cNvCxnSpPr/>
          <p:nvPr/>
        </p:nvCxnSpPr>
        <p:spPr>
          <a:xfrm>
            <a:off x="5828187" y="2609689"/>
            <a:ext cx="0" cy="960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7095722-952A-0F3B-8B1C-C49B100EF185}"/>
              </a:ext>
            </a:extLst>
          </p:cNvPr>
          <p:cNvCxnSpPr>
            <a:cxnSpLocks/>
          </p:cNvCxnSpPr>
          <p:nvPr/>
        </p:nvCxnSpPr>
        <p:spPr>
          <a:xfrm rot="5400000">
            <a:off x="8693587" y="2897401"/>
            <a:ext cx="139200" cy="348404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16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01523" y="96001"/>
            <a:ext cx="1096105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3 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Результаты применения </a:t>
            </a:r>
            <a:r>
              <a:rPr lang="en-US" sz="4000" b="1" dirty="0">
                <a:solidFill>
                  <a:schemeClr val="accent1"/>
                </a:solidFill>
                <a:latin typeface="Roboto"/>
                <a:ea typeface="Roboto"/>
              </a:rPr>
              <a:t>N-gram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82" name="Google Shape;82;p16"/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93B7376A-C906-A35A-0A03-7848A1086CDF}"/>
              </a:ext>
            </a:extLst>
          </p:cNvPr>
          <p:cNvSpPr txBox="1"/>
          <p:nvPr/>
        </p:nvSpPr>
        <p:spPr>
          <a:xfrm>
            <a:off x="1497829" y="1004584"/>
            <a:ext cx="10282692" cy="10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Д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ля определения часто встречающихся сочетаний слов (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gram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был проведен анализ частоты использования соседних слов в обучающей выборке (выделение 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gram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B7DE6EE0-2DBE-D01D-D4BB-2A707595317B}"/>
              </a:ext>
            </a:extLst>
          </p:cNvPr>
          <p:cNvSpPr/>
          <p:nvPr/>
        </p:nvSpPr>
        <p:spPr>
          <a:xfrm>
            <a:off x="863531" y="1138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C6224AE0-E1ED-D658-D1CA-24D5622885DA}"/>
              </a:ext>
            </a:extLst>
          </p:cNvPr>
          <p:cNvSpPr txBox="1"/>
          <p:nvPr/>
        </p:nvSpPr>
        <p:spPr>
          <a:xfrm>
            <a:off x="1504385" y="2020591"/>
            <a:ext cx="10282692" cy="76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63498" algn="just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Определенных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слов-маркеров, однозначно относящих новость к к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лассу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, выявлено не было</a:t>
            </a:r>
            <a:endParaRPr lang="en-RU"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Google Shape;89;p16">
            <a:extLst>
              <a:ext uri="{FF2B5EF4-FFF2-40B4-BE49-F238E27FC236}">
                <a16:creationId xmlns:a16="http://schemas.microsoft.com/office/drawing/2014/main" id="{A84D45F6-A4F7-51E0-2F3B-1720E1E2F3CB}"/>
              </a:ext>
            </a:extLst>
          </p:cNvPr>
          <p:cNvSpPr/>
          <p:nvPr/>
        </p:nvSpPr>
        <p:spPr>
          <a:xfrm>
            <a:off x="864000" y="215441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4" name="Google Shape;86;p16">
            <a:extLst>
              <a:ext uri="{FF2B5EF4-FFF2-40B4-BE49-F238E27FC236}">
                <a16:creationId xmlns:a16="http://schemas.microsoft.com/office/drawing/2014/main" id="{33CC7B1A-CDDF-17B7-B260-16A5E3DB6150}"/>
              </a:ext>
            </a:extLst>
          </p:cNvPr>
          <p:cNvSpPr txBox="1"/>
          <p:nvPr/>
        </p:nvSpPr>
        <p:spPr>
          <a:xfrm>
            <a:off x="1510945" y="2708857"/>
            <a:ext cx="10282692" cy="4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63498" algn="just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Результаты применения алгоритма 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gram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89;p16">
            <a:extLst>
              <a:ext uri="{FF2B5EF4-FFF2-40B4-BE49-F238E27FC236}">
                <a16:creationId xmlns:a16="http://schemas.microsoft.com/office/drawing/2014/main" id="{BDDDE8E5-09DB-4FB8-EC65-0981F664F621}"/>
              </a:ext>
            </a:extLst>
          </p:cNvPr>
          <p:cNvSpPr/>
          <p:nvPr/>
        </p:nvSpPr>
        <p:spPr>
          <a:xfrm>
            <a:off x="864000" y="284267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FDCEB3BD-4C79-6000-2458-F65D7973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91" y="3158794"/>
            <a:ext cx="10094592" cy="26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01523" y="96001"/>
            <a:ext cx="1096105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3 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Применение </a:t>
            </a:r>
            <a:r>
              <a:rPr lang="en-US" sz="4000" b="1" dirty="0">
                <a:solidFill>
                  <a:schemeClr val="accent1"/>
                </a:solidFill>
                <a:latin typeface="Roboto"/>
                <a:ea typeface="Roboto"/>
              </a:rPr>
              <a:t>BigRTM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82" name="Google Shape;82;p16"/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93B7376A-C906-A35A-0A03-7848A1086CDF}"/>
              </a:ext>
            </a:extLst>
          </p:cNvPr>
          <p:cNvSpPr txBox="1"/>
          <p:nvPr/>
        </p:nvSpPr>
        <p:spPr>
          <a:xfrm>
            <a:off x="1497829" y="1004584"/>
            <a:ext cx="10282692" cy="10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роведено тематическое моделирование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для выяснения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наиболее часто встречающи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х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ся слов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. О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тсюда уже можно будет ориентироваться на категории новостей</a:t>
            </a:r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B7DE6EE0-2DBE-D01D-D4BB-2A707595317B}"/>
              </a:ext>
            </a:extLst>
          </p:cNvPr>
          <p:cNvSpPr/>
          <p:nvPr/>
        </p:nvSpPr>
        <p:spPr>
          <a:xfrm>
            <a:off x="863531" y="1138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4" name="Google Shape;86;p16">
            <a:extLst>
              <a:ext uri="{FF2B5EF4-FFF2-40B4-BE49-F238E27FC236}">
                <a16:creationId xmlns:a16="http://schemas.microsoft.com/office/drawing/2014/main" id="{33CC7B1A-CDDF-17B7-B260-16A5E3DB6150}"/>
              </a:ext>
            </a:extLst>
          </p:cNvPr>
          <p:cNvSpPr txBox="1"/>
          <p:nvPr/>
        </p:nvSpPr>
        <p:spPr>
          <a:xfrm>
            <a:off x="1510945" y="2040266"/>
            <a:ext cx="10282692" cy="4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Частота использования слов в обучающей выборке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89;p16">
            <a:extLst>
              <a:ext uri="{FF2B5EF4-FFF2-40B4-BE49-F238E27FC236}">
                <a16:creationId xmlns:a16="http://schemas.microsoft.com/office/drawing/2014/main" id="{BDDDE8E5-09DB-4FB8-EC65-0981F664F621}"/>
              </a:ext>
            </a:extLst>
          </p:cNvPr>
          <p:cNvSpPr/>
          <p:nvPr/>
        </p:nvSpPr>
        <p:spPr>
          <a:xfrm>
            <a:off x="864000" y="217408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40B75D7-0476-29B1-F356-B28E196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31" y="2444743"/>
            <a:ext cx="6162887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5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01523" y="96001"/>
            <a:ext cx="1096105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3 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Применение </a:t>
            </a:r>
            <a:r>
              <a:rPr lang="en-US" sz="4000" b="1" dirty="0">
                <a:solidFill>
                  <a:schemeClr val="accent1"/>
                </a:solidFill>
                <a:latin typeface="Roboto"/>
                <a:ea typeface="Roboto"/>
              </a:rPr>
              <a:t>BigRTM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82" name="Google Shape;82;p16"/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93B7376A-C906-A35A-0A03-7848A1086CDF}"/>
              </a:ext>
            </a:extLst>
          </p:cNvPr>
          <p:cNvSpPr txBox="1"/>
          <p:nvPr/>
        </p:nvSpPr>
        <p:spPr>
          <a:xfrm>
            <a:off x="1497829" y="1004584"/>
            <a:ext cx="10282692" cy="46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Наиболее часто встречающиеся слова в классах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B7DE6EE0-2DBE-D01D-D4BB-2A707595317B}"/>
              </a:ext>
            </a:extLst>
          </p:cNvPr>
          <p:cNvSpPr/>
          <p:nvPr/>
        </p:nvSpPr>
        <p:spPr>
          <a:xfrm>
            <a:off x="863531" y="1138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11" name="Рисунок 12">
            <a:extLst>
              <a:ext uri="{FF2B5EF4-FFF2-40B4-BE49-F238E27FC236}">
                <a16:creationId xmlns:a16="http://schemas.microsoft.com/office/drawing/2014/main" id="{DF772B2F-F7CB-977B-F2FD-DA284DF0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31" y="1467483"/>
            <a:ext cx="7916333" cy="9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D578D6E6-2E6E-DBC6-99E4-471977CFC718}"/>
              </a:ext>
            </a:extLst>
          </p:cNvPr>
          <p:cNvSpPr txBox="1"/>
          <p:nvPr/>
        </p:nvSpPr>
        <p:spPr>
          <a:xfrm>
            <a:off x="1478163" y="2348331"/>
            <a:ext cx="10282692" cy="3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12700"/>
            <a:r>
              <a:rPr lang="ru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Применение </a:t>
            </a:r>
            <a:r>
              <a:rPr lang="en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BigARTM </a:t>
            </a:r>
            <a:r>
              <a:rPr lang="ru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показало, </a:t>
            </a:r>
            <a:r>
              <a:rPr lang="en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</a:t>
            </a:r>
            <a:r>
              <a:rPr lang="ru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новости можно </a:t>
            </a:r>
            <a:r>
              <a:rPr lang="en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сгруппировать:</a:t>
            </a:r>
          </a:p>
        </p:txBody>
      </p:sp>
      <p:sp>
        <p:nvSpPr>
          <p:cNvPr id="17" name="Google Shape;89;p16">
            <a:extLst>
              <a:ext uri="{FF2B5EF4-FFF2-40B4-BE49-F238E27FC236}">
                <a16:creationId xmlns:a16="http://schemas.microsoft.com/office/drawing/2014/main" id="{77D2598D-80DC-030F-6457-BA43CEFDAE64}"/>
              </a:ext>
            </a:extLst>
          </p:cNvPr>
          <p:cNvSpPr/>
          <p:nvPr/>
        </p:nvSpPr>
        <p:spPr>
          <a:xfrm>
            <a:off x="864000" y="248215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cxnSp>
        <p:nvCxnSpPr>
          <p:cNvPr id="18" name="Google Shape;88;p16">
            <a:extLst>
              <a:ext uri="{FF2B5EF4-FFF2-40B4-BE49-F238E27FC236}">
                <a16:creationId xmlns:a16="http://schemas.microsoft.com/office/drawing/2014/main" id="{4B2FD9D8-CCF4-EC6E-3A1C-16EDFABB8517}"/>
              </a:ext>
            </a:extLst>
          </p:cNvPr>
          <p:cNvCxnSpPr/>
          <p:nvPr/>
        </p:nvCxnSpPr>
        <p:spPr>
          <a:xfrm flipH="1">
            <a:off x="1643460" y="2913992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8BAF61-D900-0A99-DCB4-827B1C57B4BA}"/>
              </a:ext>
            </a:extLst>
          </p:cNvPr>
          <p:cNvSpPr/>
          <p:nvPr/>
        </p:nvSpPr>
        <p:spPr>
          <a:xfrm>
            <a:off x="2112259" y="2700846"/>
            <a:ext cx="91501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0 - новости касательно новостей заявительного характера, то есть по сути совпада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ю</a:t>
            </a:r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т с рекламным характером</a:t>
            </a:r>
          </a:p>
        </p:txBody>
      </p:sp>
      <p:cxnSp>
        <p:nvCxnSpPr>
          <p:cNvPr id="24" name="Google Shape;88;p16">
            <a:extLst>
              <a:ext uri="{FF2B5EF4-FFF2-40B4-BE49-F238E27FC236}">
                <a16:creationId xmlns:a16="http://schemas.microsoft.com/office/drawing/2014/main" id="{DB4C7B24-2982-9305-A106-34E63E0FE2F0}"/>
              </a:ext>
            </a:extLst>
          </p:cNvPr>
          <p:cNvCxnSpPr/>
          <p:nvPr/>
        </p:nvCxnSpPr>
        <p:spPr>
          <a:xfrm flipH="1">
            <a:off x="1650017" y="3484268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9B660-521E-51B8-7CD1-B3715308A65F}"/>
              </a:ext>
            </a:extLst>
          </p:cNvPr>
          <p:cNvSpPr/>
          <p:nvPr/>
        </p:nvSpPr>
        <p:spPr>
          <a:xfrm>
            <a:off x="2118817" y="3310450"/>
            <a:ext cx="91501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1 - новости касательно биржевой оптовой торговли нефтью и газом, возможно 2017 года</a:t>
            </a:r>
          </a:p>
        </p:txBody>
      </p:sp>
      <p:cxnSp>
        <p:nvCxnSpPr>
          <p:cNvPr id="26" name="Google Shape;88;p16">
            <a:extLst>
              <a:ext uri="{FF2B5EF4-FFF2-40B4-BE49-F238E27FC236}">
                <a16:creationId xmlns:a16="http://schemas.microsoft.com/office/drawing/2014/main" id="{E7D4EB36-99F0-3842-A2FA-5A95C6BFD640}"/>
              </a:ext>
            </a:extLst>
          </p:cNvPr>
          <p:cNvCxnSpPr/>
          <p:nvPr/>
        </p:nvCxnSpPr>
        <p:spPr>
          <a:xfrm flipH="1">
            <a:off x="1643459" y="4106972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B3C382-79E3-780B-16E0-C4D8E2F9EE16}"/>
              </a:ext>
            </a:extLst>
          </p:cNvPr>
          <p:cNvSpPr/>
          <p:nvPr/>
        </p:nvSpPr>
        <p:spPr>
          <a:xfrm>
            <a:off x="2112258" y="3893826"/>
            <a:ext cx="91501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2 - новости относительно 2016 года касательно 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Р</a:t>
            </a:r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оссии и 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ПАО «Р</a:t>
            </a:r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оснефт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ь»</a:t>
            </a:r>
            <a:endParaRPr lang="en-RU"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8" name="Google Shape;88;p16">
            <a:extLst>
              <a:ext uri="{FF2B5EF4-FFF2-40B4-BE49-F238E27FC236}">
                <a16:creationId xmlns:a16="http://schemas.microsoft.com/office/drawing/2014/main" id="{84CB9B82-E095-26CE-26C3-5F78785DC91C}"/>
              </a:ext>
            </a:extLst>
          </p:cNvPr>
          <p:cNvCxnSpPr/>
          <p:nvPr/>
        </p:nvCxnSpPr>
        <p:spPr>
          <a:xfrm flipH="1">
            <a:off x="1650012" y="4454380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22398E-1DBC-30BC-07C8-4DD84C6561C9}"/>
              </a:ext>
            </a:extLst>
          </p:cNvPr>
          <p:cNvSpPr/>
          <p:nvPr/>
        </p:nvSpPr>
        <p:spPr>
          <a:xfrm>
            <a:off x="2118811" y="4241233"/>
            <a:ext cx="91501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867" dirty="0"/>
              <a:t>3 - новости относительно США и акций</a:t>
            </a:r>
          </a:p>
        </p:txBody>
      </p:sp>
      <p:cxnSp>
        <p:nvCxnSpPr>
          <p:cNvPr id="30" name="Google Shape;88;p16">
            <a:extLst>
              <a:ext uri="{FF2B5EF4-FFF2-40B4-BE49-F238E27FC236}">
                <a16:creationId xmlns:a16="http://schemas.microsoft.com/office/drawing/2014/main" id="{C7C9B9DC-4F42-23C1-C699-5DB2D00C0990}"/>
              </a:ext>
            </a:extLst>
          </p:cNvPr>
          <p:cNvCxnSpPr/>
          <p:nvPr/>
        </p:nvCxnSpPr>
        <p:spPr>
          <a:xfrm flipH="1">
            <a:off x="1656571" y="477557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67E49A3-C1FD-1683-4FD8-C957F0CECAE1}"/>
              </a:ext>
            </a:extLst>
          </p:cNvPr>
          <p:cNvSpPr/>
          <p:nvPr/>
        </p:nvSpPr>
        <p:spPr>
          <a:xfrm>
            <a:off x="2125370" y="4562427"/>
            <a:ext cx="91501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4 - новости относительно 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ПАО «Г</a:t>
            </a:r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азпром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r>
              <a:rPr lang="en-RU" sz="1867" dirty="0">
                <a:latin typeface="Roboto" panose="02000000000000000000" pitchFamily="2" charset="0"/>
                <a:ea typeface="Roboto" panose="02000000000000000000" pitchFamily="2" charset="0"/>
              </a:rPr>
              <a:t>, нефти, и очевидно долларов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</a:rPr>
              <a:t> США</a:t>
            </a:r>
            <a:endParaRPr lang="en-RU"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Google Shape;86;p16">
            <a:extLst>
              <a:ext uri="{FF2B5EF4-FFF2-40B4-BE49-F238E27FC236}">
                <a16:creationId xmlns:a16="http://schemas.microsoft.com/office/drawing/2014/main" id="{3A940757-FE57-B145-3E1F-D65041EFC09C}"/>
              </a:ext>
            </a:extLst>
          </p:cNvPr>
          <p:cNvSpPr txBox="1"/>
          <p:nvPr/>
        </p:nvSpPr>
        <p:spPr>
          <a:xfrm>
            <a:off x="1484718" y="4937494"/>
            <a:ext cx="10282692" cy="10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Считаю, что это неудовлетворительное разделение на категории. Соответственно дальнейшая работа была выстроена с предложенными мною ранее классами новостей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89;p16">
            <a:extLst>
              <a:ext uri="{FF2B5EF4-FFF2-40B4-BE49-F238E27FC236}">
                <a16:creationId xmlns:a16="http://schemas.microsoft.com/office/drawing/2014/main" id="{EF309599-3A3F-7AA3-85F7-21556156FF94}"/>
              </a:ext>
            </a:extLst>
          </p:cNvPr>
          <p:cNvSpPr/>
          <p:nvPr/>
        </p:nvSpPr>
        <p:spPr>
          <a:xfrm>
            <a:off x="864000" y="507131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718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4F6F1A99-7311-E46A-29D4-16EB13F5CCFE}"/>
              </a:ext>
            </a:extLst>
          </p:cNvPr>
          <p:cNvSpPr txBox="1"/>
          <p:nvPr/>
        </p:nvSpPr>
        <p:spPr>
          <a:xfrm>
            <a:off x="301521" y="96001"/>
            <a:ext cx="1096105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3 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Результаты обучения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21" name="Google Shape;82;p16">
            <a:extLst>
              <a:ext uri="{FF2B5EF4-FFF2-40B4-BE49-F238E27FC236}">
                <a16:creationId xmlns:a16="http://schemas.microsoft.com/office/drawing/2014/main" id="{07284AC4-844D-08CC-78B9-0E32762877FF}"/>
              </a:ext>
            </a:extLst>
          </p:cNvPr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0C1AFD-A088-4BAA-E817-60EF7B48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936000"/>
            <a:ext cx="9649072" cy="53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01523" y="96001"/>
            <a:ext cx="1096105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3 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Результаты обучения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82" name="Google Shape;82;p16"/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BBD6174-2585-33FD-E399-89D1836AD1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7993" y="935993"/>
            <a:ext cx="9811512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Блок-схема: сохраненные данные 25"/>
          <p:cNvSpPr/>
          <p:nvPr/>
        </p:nvSpPr>
        <p:spPr>
          <a:xfrm>
            <a:off x="4114795" y="1767609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Датасет новостей </a:t>
            </a:r>
            <a:endParaRPr lang="en-US" sz="1467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41 555 записей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246741" y="1628920"/>
            <a:ext cx="360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33" dirty="0">
                <a:solidFill>
                  <a:schemeClr val="tx1"/>
                </a:solidFill>
              </a:rPr>
              <a:t>Загрузка датасетов 20170601.</a:t>
            </a:r>
            <a:r>
              <a:rPr lang="en-US" sz="1333" dirty="0">
                <a:solidFill>
                  <a:schemeClr val="tx1"/>
                </a:solidFill>
              </a:rPr>
              <a:t>csv</a:t>
            </a:r>
            <a:r>
              <a:rPr lang="ru-RU" sz="1333" dirty="0">
                <a:solidFill>
                  <a:schemeClr val="tx1"/>
                </a:solidFill>
              </a:rPr>
              <a:t>, 20170901.</a:t>
            </a:r>
            <a:r>
              <a:rPr lang="en-US" sz="1333" dirty="0">
                <a:solidFill>
                  <a:schemeClr val="tx1"/>
                </a:solidFill>
              </a:rPr>
              <a:t>csv</a:t>
            </a:r>
            <a:r>
              <a:rPr lang="ru-RU" sz="1333" dirty="0">
                <a:solidFill>
                  <a:schemeClr val="tx1"/>
                </a:solidFill>
              </a:rPr>
              <a:t>, 20171201.</a:t>
            </a:r>
            <a:r>
              <a:rPr lang="en-US" sz="1333" dirty="0">
                <a:solidFill>
                  <a:schemeClr val="tx1"/>
                </a:solidFill>
              </a:rPr>
              <a:t>csv</a:t>
            </a:r>
            <a:r>
              <a:rPr lang="ru-RU" sz="1333" dirty="0">
                <a:solidFill>
                  <a:schemeClr val="tx1"/>
                </a:solidFill>
              </a:rPr>
              <a:t> и ранее отобранных новостей из бизнеса, экономики и финансов на русском языке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8554063" y="1670257"/>
            <a:ext cx="2736000" cy="912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Обучение различным алгоритмам, оценка результатов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4097377" y="2970067"/>
            <a:ext cx="3600000" cy="96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Классификация обученными алгоритмами, валидация алгоритмом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FastText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отбор верно классифицированных новостей</a:t>
            </a:r>
          </a:p>
        </p:txBody>
      </p:sp>
      <p:sp>
        <p:nvSpPr>
          <p:cNvPr id="30" name="Блок-схема: сохраненные данные 29"/>
          <p:cNvSpPr/>
          <p:nvPr/>
        </p:nvSpPr>
        <p:spPr>
          <a:xfrm>
            <a:off x="209004" y="3879833"/>
            <a:ext cx="3120000" cy="96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Датасет верно клас-сифицированных новостей 66 601</a:t>
            </a:r>
          </a:p>
        </p:txBody>
      </p:sp>
      <p:sp>
        <p:nvSpPr>
          <p:cNvPr id="35" name="Блок-схема: сохраненные данные 34"/>
          <p:cNvSpPr/>
          <p:nvPr/>
        </p:nvSpPr>
        <p:spPr>
          <a:xfrm>
            <a:off x="8623891" y="3879832"/>
            <a:ext cx="3120000" cy="96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Верно классифицирован-</a:t>
            </a:r>
            <a:r>
              <a:rPr lang="ru-RU" sz="1467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ные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новости 37 503 </a:t>
            </a:r>
          </a:p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записей – 90,2%</a:t>
            </a:r>
          </a:p>
        </p:txBody>
      </p:sp>
      <p:cxnSp>
        <p:nvCxnSpPr>
          <p:cNvPr id="37" name="Соединительная линия уступом 36"/>
          <p:cNvCxnSpPr>
            <a:stCxn id="29" idx="3"/>
            <a:endCxn id="35" idx="1"/>
          </p:cNvCxnSpPr>
          <p:nvPr/>
        </p:nvCxnSpPr>
        <p:spPr>
          <a:xfrm>
            <a:off x="7697378" y="3450067"/>
            <a:ext cx="926513" cy="9097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ная линия уступом 37"/>
          <p:cNvCxnSpPr>
            <a:cxnSpLocks/>
            <a:stCxn id="29" idx="1"/>
            <a:endCxn id="30" idx="3"/>
          </p:cNvCxnSpPr>
          <p:nvPr/>
        </p:nvCxnSpPr>
        <p:spPr>
          <a:xfrm rot="10800000" flipV="1">
            <a:off x="2809004" y="3450066"/>
            <a:ext cx="1288373" cy="9097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>
            <a:cxnSpLocks/>
            <a:stCxn id="30" idx="2"/>
            <a:endCxn id="64" idx="0"/>
          </p:cNvCxnSpPr>
          <p:nvPr/>
        </p:nvCxnSpPr>
        <p:spPr>
          <a:xfrm rot="16200000" flipH="1">
            <a:off x="1561290" y="5047548"/>
            <a:ext cx="772311" cy="356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27" idx="3"/>
            <a:endCxn id="26" idx="1"/>
          </p:cNvCxnSpPr>
          <p:nvPr/>
        </p:nvCxnSpPr>
        <p:spPr>
          <a:xfrm flipV="1">
            <a:off x="3846741" y="2127609"/>
            <a:ext cx="252000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cxnSpLocks/>
          </p:cNvCxnSpPr>
          <p:nvPr/>
        </p:nvCxnSpPr>
        <p:spPr>
          <a:xfrm>
            <a:off x="9914397" y="1152001"/>
            <a:ext cx="0" cy="4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oogle Shape;64;p14">
            <a:extLst>
              <a:ext uri="{FF2B5EF4-FFF2-40B4-BE49-F238E27FC236}">
                <a16:creationId xmlns:a16="http://schemas.microsoft.com/office/drawing/2014/main" id="{D1F384C2-4660-01E5-E795-EA83CEA39171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80;p16">
            <a:extLst>
              <a:ext uri="{FF2B5EF4-FFF2-40B4-BE49-F238E27FC236}">
                <a16:creationId xmlns:a16="http://schemas.microsoft.com/office/drawing/2014/main" id="{B0CBA969-5F15-B365-D132-714ADF9C5186}"/>
              </a:ext>
            </a:extLst>
          </p:cNvPr>
          <p:cNvSpPr txBox="1"/>
          <p:nvPr/>
        </p:nvSpPr>
        <p:spPr>
          <a:xfrm>
            <a:off x="340853" y="95999"/>
            <a:ext cx="1165914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Схема обучения модели в концепции </a:t>
            </a:r>
            <a:r>
              <a:rPr lang="en-GB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SSL</a:t>
            </a:r>
            <a:endParaRPr lang="en-GB"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39" name="Google Shape;158;p19">
            <a:extLst>
              <a:ext uri="{FF2B5EF4-FFF2-40B4-BE49-F238E27FC236}">
                <a16:creationId xmlns:a16="http://schemas.microsoft.com/office/drawing/2014/main" id="{0A56B42A-75BF-1D83-4C72-5DA5DE79F904}"/>
              </a:ext>
            </a:extLst>
          </p:cNvPr>
          <p:cNvSpPr txBox="1"/>
          <p:nvPr/>
        </p:nvSpPr>
        <p:spPr>
          <a:xfrm>
            <a:off x="3013564" y="1032807"/>
            <a:ext cx="8673339" cy="4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rtl="0"/>
            <a:r>
              <a:rPr lang="ru-RU" sz="2133" b="1" dirty="0">
                <a:latin typeface="Roboto"/>
                <a:ea typeface="Roboto"/>
                <a:cs typeface="Roboto"/>
                <a:sym typeface="Roboto"/>
              </a:rPr>
              <a:t>ЧАСТИЧНОЕ ОБУЧЕНИЕ С НЕРАЗМЕЧЕННЫМИ ДАННЫМИ</a:t>
            </a:r>
          </a:p>
        </p:txBody>
      </p:sp>
      <p:sp>
        <p:nvSpPr>
          <p:cNvPr id="40" name="Google Shape;181;p19">
            <a:extLst>
              <a:ext uri="{FF2B5EF4-FFF2-40B4-BE49-F238E27FC236}">
                <a16:creationId xmlns:a16="http://schemas.microsoft.com/office/drawing/2014/main" id="{2D04B079-A1DF-82BB-A79D-89EAE52D7D20}"/>
              </a:ext>
            </a:extLst>
          </p:cNvPr>
          <p:cNvSpPr/>
          <p:nvPr/>
        </p:nvSpPr>
        <p:spPr>
          <a:xfrm>
            <a:off x="735037" y="1024241"/>
            <a:ext cx="2064000" cy="480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F362EAA-F99E-A860-11BA-16FA5F4108AD}"/>
              </a:ext>
            </a:extLst>
          </p:cNvPr>
          <p:cNvCxnSpPr>
            <a:cxnSpLocks/>
          </p:cNvCxnSpPr>
          <p:nvPr/>
        </p:nvCxnSpPr>
        <p:spPr>
          <a:xfrm rot="5400000">
            <a:off x="7817032" y="665031"/>
            <a:ext cx="192000" cy="40320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4">
            <a:extLst>
              <a:ext uri="{FF2B5EF4-FFF2-40B4-BE49-F238E27FC236}">
                <a16:creationId xmlns:a16="http://schemas.microsoft.com/office/drawing/2014/main" id="{C11DFD3B-960B-90BE-6F3F-12342AA11667}"/>
              </a:ext>
            </a:extLst>
          </p:cNvPr>
          <p:cNvCxnSpPr>
            <a:cxnSpLocks/>
          </p:cNvCxnSpPr>
          <p:nvPr/>
        </p:nvCxnSpPr>
        <p:spPr>
          <a:xfrm>
            <a:off x="5890795" y="2487609"/>
            <a:ext cx="0" cy="4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ocument 63">
            <a:extLst>
              <a:ext uri="{FF2B5EF4-FFF2-40B4-BE49-F238E27FC236}">
                <a16:creationId xmlns:a16="http://schemas.microsoft.com/office/drawing/2014/main" id="{4E2FF08C-B0EC-B1CD-EA89-A3B1F3D92D8E}"/>
              </a:ext>
            </a:extLst>
          </p:cNvPr>
          <p:cNvSpPr/>
          <p:nvPr/>
        </p:nvSpPr>
        <p:spPr>
          <a:xfrm>
            <a:off x="1285884" y="5612144"/>
            <a:ext cx="1680000" cy="8640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Точность 98,6%</a:t>
            </a:r>
          </a:p>
        </p:txBody>
      </p:sp>
      <p:sp>
        <p:nvSpPr>
          <p:cNvPr id="72" name="Google Shape;89;p16">
            <a:extLst>
              <a:ext uri="{FF2B5EF4-FFF2-40B4-BE49-F238E27FC236}">
                <a16:creationId xmlns:a16="http://schemas.microsoft.com/office/drawing/2014/main" id="{177C03DE-14A3-B3E9-180E-705D0E1820AF}"/>
              </a:ext>
            </a:extLst>
          </p:cNvPr>
          <p:cNvSpPr/>
          <p:nvPr/>
        </p:nvSpPr>
        <p:spPr>
          <a:xfrm>
            <a:off x="3201780" y="5834196"/>
            <a:ext cx="672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76" name="Google Shape;86;p16">
            <a:extLst>
              <a:ext uri="{FF2B5EF4-FFF2-40B4-BE49-F238E27FC236}">
                <a16:creationId xmlns:a16="http://schemas.microsoft.com/office/drawing/2014/main" id="{D1E0BF0B-3632-D9B2-1D81-8AFA42A39998}"/>
              </a:ext>
            </a:extLst>
          </p:cNvPr>
          <p:cNvSpPr txBox="1"/>
          <p:nvPr/>
        </p:nvSpPr>
        <p:spPr>
          <a:xfrm>
            <a:off x="3835176" y="5661109"/>
            <a:ext cx="3708625" cy="54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Точность составила 98,6%</a:t>
            </a:r>
            <a:endParaRPr lang="ru-RU"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82;p19">
            <a:extLst>
              <a:ext uri="{FF2B5EF4-FFF2-40B4-BE49-F238E27FC236}">
                <a16:creationId xmlns:a16="http://schemas.microsoft.com/office/drawing/2014/main" id="{FA217AA1-9017-16D5-210C-111230F3492C}"/>
              </a:ext>
            </a:extLst>
          </p:cNvPr>
          <p:cNvSpPr txBox="1"/>
          <p:nvPr/>
        </p:nvSpPr>
        <p:spPr>
          <a:xfrm>
            <a:off x="1061485" y="1042425"/>
            <a:ext cx="158422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 algn="ctr">
              <a:lnSpc>
                <a:spcPct val="107142"/>
              </a:lnSpc>
            </a:pPr>
            <a:r>
              <a:rPr lang="ru" sz="2667" dirty="0">
                <a:latin typeface="Roboto Medium"/>
                <a:ea typeface="Roboto Medium"/>
                <a:cs typeface="Roboto Medium"/>
                <a:sym typeface="Roboto Medium"/>
              </a:rPr>
              <a:t>4 </a:t>
            </a:r>
            <a:r>
              <a:rPr lang="ru" sz="2133" dirty="0">
                <a:latin typeface="Roboto Medium"/>
                <a:ea typeface="Roboto Medium"/>
                <a:cs typeface="Roboto Medium"/>
                <a:sym typeface="Roboto Medium"/>
              </a:rPr>
              <a:t>этап</a:t>
            </a:r>
            <a:endParaRPr sz="2133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19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1410392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88414" y="96000"/>
            <a:ext cx="11694615" cy="119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4 Частичное обучение с неразмеченными данными (1 итерация)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31" y="1491448"/>
            <a:ext cx="5534274" cy="104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Частичное обучение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б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ыло проведено на неразмеченном новостном датасете состоящим 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з 37 243 новостей бизнеса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62527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60CCCF25-658F-1B2F-0967-FDEB83B623E8}"/>
              </a:ext>
            </a:extLst>
          </p:cNvPr>
          <p:cNvSpPr txBox="1"/>
          <p:nvPr/>
        </p:nvSpPr>
        <p:spPr>
          <a:xfrm>
            <a:off x="1507989" y="2492896"/>
            <a:ext cx="5534274" cy="71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n-RU" sz="2133" dirty="0"/>
              <a:t>Была проведена подготовка слов, очищение всех оставшихся новостей, токенизация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BF9DDE8A-1866-FC6B-6764-69BECBB3B6A1}"/>
              </a:ext>
            </a:extLst>
          </p:cNvPr>
          <p:cNvSpPr/>
          <p:nvPr/>
        </p:nvSpPr>
        <p:spPr>
          <a:xfrm>
            <a:off x="864000" y="2611478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96472C-20F4-8C39-822F-E96827E1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1" y="62167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 sz="1867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A1E0EA4B-673A-07F4-220E-892148B1880D}"/>
              </a:ext>
            </a:extLst>
          </p:cNvPr>
          <p:cNvSpPr txBox="1"/>
          <p:nvPr/>
        </p:nvSpPr>
        <p:spPr>
          <a:xfrm>
            <a:off x="1514549" y="3429000"/>
            <a:ext cx="5557999" cy="110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n-RU" sz="2133" dirty="0"/>
              <a:t>На основе этого был</a:t>
            </a:r>
            <a:r>
              <a:rPr lang="ru-RU" sz="2133" dirty="0"/>
              <a:t>о</a:t>
            </a:r>
            <a:r>
              <a:rPr lang="en-RU" sz="2133" dirty="0"/>
              <a:t> осуществлено предсказание логистической регрессией и валидирова</a:t>
            </a:r>
            <a:r>
              <a:rPr lang="ru-RU" sz="2133" dirty="0"/>
              <a:t>ние</a:t>
            </a:r>
            <a:r>
              <a:rPr lang="en-RU" sz="2133" dirty="0"/>
              <a:t> </a:t>
            </a:r>
            <a:r>
              <a:rPr lang="en-US" sz="2133" dirty="0"/>
              <a:t>FastText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7B8661FD-EAAF-8F70-B74A-B33C3FE0A660}"/>
              </a:ext>
            </a:extLst>
          </p:cNvPr>
          <p:cNvSpPr/>
          <p:nvPr/>
        </p:nvSpPr>
        <p:spPr>
          <a:xfrm>
            <a:off x="864000" y="354758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3" name="Google Shape;89;p16">
            <a:extLst>
              <a:ext uri="{FF2B5EF4-FFF2-40B4-BE49-F238E27FC236}">
                <a16:creationId xmlns:a16="http://schemas.microsoft.com/office/drawing/2014/main" id="{E1101BD0-8371-6ECA-FCC8-55438DC86962}"/>
              </a:ext>
            </a:extLst>
          </p:cNvPr>
          <p:cNvSpPr/>
          <p:nvPr/>
        </p:nvSpPr>
        <p:spPr>
          <a:xfrm>
            <a:off x="864000" y="4586363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32" name="Google Shape;86;p16">
            <a:extLst>
              <a:ext uri="{FF2B5EF4-FFF2-40B4-BE49-F238E27FC236}">
                <a16:creationId xmlns:a16="http://schemas.microsoft.com/office/drawing/2014/main" id="{3CBBA8A9-539B-7929-E0B4-10CCF447C409}"/>
              </a:ext>
            </a:extLst>
          </p:cNvPr>
          <p:cNvSpPr txBox="1"/>
          <p:nvPr/>
        </p:nvSpPr>
        <p:spPr>
          <a:xfrm>
            <a:off x="1518285" y="4467306"/>
            <a:ext cx="8106107" cy="13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270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Из 37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243 новостей по бизнесу, экономике и финансам на русском языке 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было успешно предсказано с применением логистической регрессии 29 098 новостей (78%)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86;p16">
            <a:extLst>
              <a:ext uri="{FF2B5EF4-FFF2-40B4-BE49-F238E27FC236}">
                <a16:creationId xmlns:a16="http://schemas.microsoft.com/office/drawing/2014/main" id="{FCD16C17-0D1D-76CB-7AE3-85B71EBB528F}"/>
              </a:ext>
            </a:extLst>
          </p:cNvPr>
          <p:cNvSpPr txBox="1"/>
          <p:nvPr/>
        </p:nvSpPr>
        <p:spPr>
          <a:xfrm>
            <a:off x="1521100" y="6093296"/>
            <a:ext cx="7987761" cy="43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Частичное обучение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Т</a:t>
            </a:r>
            <a:r>
              <a:rPr lang="en-RU" sz="2133" b="1" dirty="0">
                <a:latin typeface="Roboto" panose="02000000000000000000" pitchFamily="2" charset="0"/>
                <a:ea typeface="Roboto" panose="02000000000000000000" pitchFamily="2" charset="0"/>
              </a:rPr>
              <a:t>очность составила </a:t>
            </a: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97</a:t>
            </a:r>
            <a:r>
              <a:rPr lang="en-US" sz="2133" b="1" dirty="0">
                <a:latin typeface="Roboto" panose="02000000000000000000" pitchFamily="2" charset="0"/>
                <a:ea typeface="Roboto" panose="02000000000000000000" pitchFamily="2" charset="0"/>
              </a:rPr>
              <a:t>,5%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6" name="Google Shape;89;p16">
            <a:extLst>
              <a:ext uri="{FF2B5EF4-FFF2-40B4-BE49-F238E27FC236}">
                <a16:creationId xmlns:a16="http://schemas.microsoft.com/office/drawing/2014/main" id="{5846F6BF-1372-0B2B-BAEE-86571E6BDCAB}"/>
              </a:ext>
            </a:extLst>
          </p:cNvPr>
          <p:cNvSpPr/>
          <p:nvPr/>
        </p:nvSpPr>
        <p:spPr>
          <a:xfrm>
            <a:off x="864000" y="621187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2" name="Google Shape;86;p16">
            <a:extLst>
              <a:ext uri="{FF2B5EF4-FFF2-40B4-BE49-F238E27FC236}">
                <a16:creationId xmlns:a16="http://schemas.microsoft.com/office/drawing/2014/main" id="{68AACF41-A1BD-A41A-AC94-9D135F8F6E88}"/>
              </a:ext>
            </a:extLst>
          </p:cNvPr>
          <p:cNvSpPr txBox="1"/>
          <p:nvPr/>
        </p:nvSpPr>
        <p:spPr>
          <a:xfrm>
            <a:off x="1510941" y="5445224"/>
            <a:ext cx="7969435" cy="43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Анализ содержимого показал, что это соответствует истине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Google Shape;89;p16">
            <a:extLst>
              <a:ext uri="{FF2B5EF4-FFF2-40B4-BE49-F238E27FC236}">
                <a16:creationId xmlns:a16="http://schemas.microsoft.com/office/drawing/2014/main" id="{76209C1F-F988-0C2E-449F-470378445E9F}"/>
              </a:ext>
            </a:extLst>
          </p:cNvPr>
          <p:cNvSpPr/>
          <p:nvPr/>
        </p:nvSpPr>
        <p:spPr>
          <a:xfrm>
            <a:off x="864000" y="55638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836B0-5D72-6018-CAF9-E3185D1B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0" y="1476000"/>
            <a:ext cx="5181092" cy="25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64;p14">
            <a:extLst>
              <a:ext uri="{FF2B5EF4-FFF2-40B4-BE49-F238E27FC236}">
                <a16:creationId xmlns:a16="http://schemas.microsoft.com/office/drawing/2014/main" id="{041FB9D5-3E3B-89CF-1293-B577BB5DDE43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A0FA3235-C303-3B1A-E481-5A7B76750F63}"/>
              </a:ext>
            </a:extLst>
          </p:cNvPr>
          <p:cNvSpPr txBox="1"/>
          <p:nvPr/>
        </p:nvSpPr>
        <p:spPr>
          <a:xfrm>
            <a:off x="314633" y="111956"/>
            <a:ext cx="11668396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Что такое классификация текста? </a:t>
            </a:r>
            <a:endParaRPr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4C541FF4-A777-0A84-DE41-C38FB260CBEC}"/>
              </a:ext>
            </a:extLst>
          </p:cNvPr>
          <p:cNvSpPr/>
          <p:nvPr/>
        </p:nvSpPr>
        <p:spPr>
          <a:xfrm>
            <a:off x="943996" y="2833433"/>
            <a:ext cx="1440000" cy="57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Е-мейл</a:t>
            </a:r>
          </a:p>
        </p:txBody>
      </p:sp>
      <p:sp>
        <p:nvSpPr>
          <p:cNvPr id="26" name="Прямоугольник 9">
            <a:extLst>
              <a:ext uri="{FF2B5EF4-FFF2-40B4-BE49-F238E27FC236}">
                <a16:creationId xmlns:a16="http://schemas.microsoft.com/office/drawing/2014/main" id="{A10B43CC-A6A6-FADC-0018-A36EEE55008B}"/>
              </a:ext>
            </a:extLst>
          </p:cNvPr>
          <p:cNvSpPr/>
          <p:nvPr/>
        </p:nvSpPr>
        <p:spPr>
          <a:xfrm>
            <a:off x="2819175" y="2667505"/>
            <a:ext cx="1440000" cy="379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Спам</a:t>
            </a:r>
          </a:p>
        </p:txBody>
      </p:sp>
      <p:sp>
        <p:nvSpPr>
          <p:cNvPr id="29" name="Google Shape;86;p16">
            <a:extLst>
              <a:ext uri="{FF2B5EF4-FFF2-40B4-BE49-F238E27FC236}">
                <a16:creationId xmlns:a16="http://schemas.microsoft.com/office/drawing/2014/main" id="{2CDD552E-5F03-1EB7-9405-EB89BE6D6029}"/>
              </a:ext>
            </a:extLst>
          </p:cNvPr>
          <p:cNvSpPr txBox="1"/>
          <p:nvPr/>
        </p:nvSpPr>
        <p:spPr>
          <a:xfrm>
            <a:off x="1567498" y="1013843"/>
            <a:ext cx="10415524" cy="11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Классификация текстов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(документов)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133" dirty="0">
                <a:latin typeface="Roboto" panose="02000000000000000000" pitchFamily="2" charset="0"/>
                <a:ea typeface="Roboto" panose="02000000000000000000" pitchFamily="2" charset="0"/>
              </a:rPr>
              <a:t>—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задача, заключающаяся в отнесении текста (документа) к одной из нескольких категорий на основании содержания текста (документа), известной как класс</a:t>
            </a:r>
            <a:endParaRPr lang="ru-RU" sz="2133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 useBgFill="1">
        <p:nvSpPr>
          <p:cNvPr id="32" name="Google Shape;89;p16">
            <a:extLst>
              <a:ext uri="{FF2B5EF4-FFF2-40B4-BE49-F238E27FC236}">
                <a16:creationId xmlns:a16="http://schemas.microsoft.com/office/drawing/2014/main" id="{42738089-B864-34C4-AF20-A616B13F30A8}"/>
              </a:ext>
            </a:extLst>
          </p:cNvPr>
          <p:cNvSpPr/>
          <p:nvPr/>
        </p:nvSpPr>
        <p:spPr>
          <a:xfrm>
            <a:off x="933200" y="1162860"/>
            <a:ext cx="624000" cy="192000"/>
          </a:xfrm>
          <a:prstGeom prst="chevron">
            <a:avLst>
              <a:gd name="adj" fmla="val 50000"/>
            </a:avLst>
          </a:prstGeom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35" name="Прямоугольник 9">
            <a:extLst>
              <a:ext uri="{FF2B5EF4-FFF2-40B4-BE49-F238E27FC236}">
                <a16:creationId xmlns:a16="http://schemas.microsoft.com/office/drawing/2014/main" id="{4028ADC5-4801-6F36-8EAF-F12FCA50D7C0}"/>
              </a:ext>
            </a:extLst>
          </p:cNvPr>
          <p:cNvSpPr/>
          <p:nvPr/>
        </p:nvSpPr>
        <p:spPr>
          <a:xfrm>
            <a:off x="2819175" y="3214756"/>
            <a:ext cx="1440000" cy="379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Не спам</a:t>
            </a:r>
          </a:p>
        </p:txBody>
      </p:sp>
      <p:sp>
        <p:nvSpPr>
          <p:cNvPr id="36" name="Прямоугольник 9">
            <a:extLst>
              <a:ext uri="{FF2B5EF4-FFF2-40B4-BE49-F238E27FC236}">
                <a16:creationId xmlns:a16="http://schemas.microsoft.com/office/drawing/2014/main" id="{F176D440-90FF-F147-A8DF-75632D053A4C}"/>
              </a:ext>
            </a:extLst>
          </p:cNvPr>
          <p:cNvSpPr/>
          <p:nvPr/>
        </p:nvSpPr>
        <p:spPr>
          <a:xfrm>
            <a:off x="2860521" y="2330351"/>
            <a:ext cx="1440000" cy="37965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Класс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6A1F3-5A92-68CB-EDAA-81E7A3AD9913}"/>
              </a:ext>
            </a:extLst>
          </p:cNvPr>
          <p:cNvCxnSpPr>
            <a:cxnSpLocks/>
          </p:cNvCxnSpPr>
          <p:nvPr/>
        </p:nvCxnSpPr>
        <p:spPr>
          <a:xfrm flipV="1">
            <a:off x="2395503" y="3135015"/>
            <a:ext cx="28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443FF1-1600-72C7-6AB8-70AAFBCF982E}"/>
              </a:ext>
            </a:extLst>
          </p:cNvPr>
          <p:cNvCxnSpPr/>
          <p:nvPr/>
        </p:nvCxnSpPr>
        <p:spPr>
          <a:xfrm>
            <a:off x="2683503" y="2838140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F1FA4-7361-DEC4-1291-358287DC11D5}"/>
              </a:ext>
            </a:extLst>
          </p:cNvPr>
          <p:cNvCxnSpPr>
            <a:cxnSpLocks/>
          </p:cNvCxnSpPr>
          <p:nvPr/>
        </p:nvCxnSpPr>
        <p:spPr>
          <a:xfrm flipV="1">
            <a:off x="2683503" y="2844300"/>
            <a:ext cx="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9F4DF6-E03A-0451-9EB7-CB2FA4A98E0A}"/>
              </a:ext>
            </a:extLst>
          </p:cNvPr>
          <p:cNvCxnSpPr>
            <a:stCxn id="35" idx="1"/>
            <a:endCxn id="35" idx="1"/>
          </p:cNvCxnSpPr>
          <p:nvPr/>
        </p:nvCxnSpPr>
        <p:spPr>
          <a:xfrm>
            <a:off x="2819175" y="340458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DDC7E1-8E42-B755-73F7-B4E02C9C8FF6}"/>
              </a:ext>
            </a:extLst>
          </p:cNvPr>
          <p:cNvCxnSpPr>
            <a:stCxn id="35" idx="1"/>
            <a:endCxn id="35" idx="1"/>
          </p:cNvCxnSpPr>
          <p:nvPr/>
        </p:nvCxnSpPr>
        <p:spPr>
          <a:xfrm>
            <a:off x="2819175" y="340458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AFC18B-9406-CF4E-E880-0B482B1EE4B6}"/>
              </a:ext>
            </a:extLst>
          </p:cNvPr>
          <p:cNvCxnSpPr/>
          <p:nvPr/>
        </p:nvCxnSpPr>
        <p:spPr>
          <a:xfrm>
            <a:off x="2683503" y="3446992"/>
            <a:ext cx="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6E51B7CD-EE8A-6D00-A169-175DDEC10A03}"/>
              </a:ext>
            </a:extLst>
          </p:cNvPr>
          <p:cNvSpPr/>
          <p:nvPr/>
        </p:nvSpPr>
        <p:spPr>
          <a:xfrm>
            <a:off x="9336276" y="2853000"/>
            <a:ext cx="1440000" cy="57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Обзор продуктов</a:t>
            </a:r>
          </a:p>
        </p:txBody>
      </p:sp>
      <p:sp>
        <p:nvSpPr>
          <p:cNvPr id="41" name="Прямоугольник 9">
            <a:extLst>
              <a:ext uri="{FF2B5EF4-FFF2-40B4-BE49-F238E27FC236}">
                <a16:creationId xmlns:a16="http://schemas.microsoft.com/office/drawing/2014/main" id="{3C25D7B4-9FCB-3BA7-4FE6-0837527FDFC5}"/>
              </a:ext>
            </a:extLst>
          </p:cNvPr>
          <p:cNvSpPr/>
          <p:nvPr/>
        </p:nvSpPr>
        <p:spPr>
          <a:xfrm>
            <a:off x="7479679" y="2660949"/>
            <a:ext cx="1440000" cy="379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Спам</a:t>
            </a:r>
          </a:p>
        </p:txBody>
      </p:sp>
      <p:sp>
        <p:nvSpPr>
          <p:cNvPr id="42" name="Прямоугольник 9">
            <a:extLst>
              <a:ext uri="{FF2B5EF4-FFF2-40B4-BE49-F238E27FC236}">
                <a16:creationId xmlns:a16="http://schemas.microsoft.com/office/drawing/2014/main" id="{FBA6315B-F982-E2D5-FBCE-C3A3D0B86B78}"/>
              </a:ext>
            </a:extLst>
          </p:cNvPr>
          <p:cNvSpPr/>
          <p:nvPr/>
        </p:nvSpPr>
        <p:spPr>
          <a:xfrm>
            <a:off x="7479679" y="3208200"/>
            <a:ext cx="1440000" cy="379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Не спам</a:t>
            </a:r>
          </a:p>
        </p:txBody>
      </p:sp>
      <p:sp>
        <p:nvSpPr>
          <p:cNvPr id="43" name="Прямоугольник 9">
            <a:extLst>
              <a:ext uri="{FF2B5EF4-FFF2-40B4-BE49-F238E27FC236}">
                <a16:creationId xmlns:a16="http://schemas.microsoft.com/office/drawing/2014/main" id="{917285CB-8962-C301-CC27-B3FDC93C8FC2}"/>
              </a:ext>
            </a:extLst>
          </p:cNvPr>
          <p:cNvSpPr/>
          <p:nvPr/>
        </p:nvSpPr>
        <p:spPr>
          <a:xfrm>
            <a:off x="7521025" y="2323795"/>
            <a:ext cx="1440000" cy="37965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Класс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BD3C68-6007-F4AD-8A10-C7FA1D68B6E5}"/>
              </a:ext>
            </a:extLst>
          </p:cNvPr>
          <p:cNvCxnSpPr>
            <a:cxnSpLocks/>
          </p:cNvCxnSpPr>
          <p:nvPr/>
        </p:nvCxnSpPr>
        <p:spPr>
          <a:xfrm flipV="1">
            <a:off x="9035577" y="3141568"/>
            <a:ext cx="28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750AC9-F7EE-8EA4-5FAD-C7AA831A8F8F}"/>
              </a:ext>
            </a:extLst>
          </p:cNvPr>
          <p:cNvCxnSpPr/>
          <p:nvPr/>
        </p:nvCxnSpPr>
        <p:spPr>
          <a:xfrm>
            <a:off x="9048276" y="2831584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50FCA0-6ED2-EA49-7EA2-E54440D84636}"/>
              </a:ext>
            </a:extLst>
          </p:cNvPr>
          <p:cNvCxnSpPr>
            <a:cxnSpLocks/>
          </p:cNvCxnSpPr>
          <p:nvPr/>
        </p:nvCxnSpPr>
        <p:spPr>
          <a:xfrm flipV="1">
            <a:off x="8917173" y="2837744"/>
            <a:ext cx="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03FD92-3935-82F2-EBE4-633EB1B302CB}"/>
              </a:ext>
            </a:extLst>
          </p:cNvPr>
          <p:cNvCxnSpPr>
            <a:cxnSpLocks/>
          </p:cNvCxnSpPr>
          <p:nvPr/>
        </p:nvCxnSpPr>
        <p:spPr>
          <a:xfrm>
            <a:off x="7479679" y="35160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9EB1E4-48C7-A637-E049-7DC86A445D2A}"/>
              </a:ext>
            </a:extLst>
          </p:cNvPr>
          <p:cNvCxnSpPr>
            <a:cxnSpLocks/>
          </p:cNvCxnSpPr>
          <p:nvPr/>
        </p:nvCxnSpPr>
        <p:spPr>
          <a:xfrm>
            <a:off x="7479679" y="35160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9EDF0C-9A53-E8D8-7070-6E0B9A70E103}"/>
              </a:ext>
            </a:extLst>
          </p:cNvPr>
          <p:cNvCxnSpPr/>
          <p:nvPr/>
        </p:nvCxnSpPr>
        <p:spPr>
          <a:xfrm>
            <a:off x="8917173" y="3440436"/>
            <a:ext cx="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8">
            <a:extLst>
              <a:ext uri="{FF2B5EF4-FFF2-40B4-BE49-F238E27FC236}">
                <a16:creationId xmlns:a16="http://schemas.microsoft.com/office/drawing/2014/main" id="{6B392F59-05DF-0A68-105A-6EEFE85A69DB}"/>
              </a:ext>
            </a:extLst>
          </p:cNvPr>
          <p:cNvSpPr/>
          <p:nvPr/>
        </p:nvSpPr>
        <p:spPr>
          <a:xfrm>
            <a:off x="4949407" y="2664000"/>
            <a:ext cx="2016000" cy="57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Бизнес статьи / новости</a:t>
            </a:r>
          </a:p>
        </p:txBody>
      </p:sp>
      <p:sp>
        <p:nvSpPr>
          <p:cNvPr id="51" name="Прямоугольник 9">
            <a:extLst>
              <a:ext uri="{FF2B5EF4-FFF2-40B4-BE49-F238E27FC236}">
                <a16:creationId xmlns:a16="http://schemas.microsoft.com/office/drawing/2014/main" id="{259F5D45-328D-EF46-FF3F-D40D33E9F037}"/>
              </a:ext>
            </a:extLst>
          </p:cNvPr>
          <p:cNvSpPr/>
          <p:nvPr/>
        </p:nvSpPr>
        <p:spPr>
          <a:xfrm rot="16200000">
            <a:off x="3622239" y="4725025"/>
            <a:ext cx="2592000" cy="43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vert"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Б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и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з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е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с</a:t>
            </a:r>
          </a:p>
        </p:txBody>
      </p:sp>
      <p:sp>
        <p:nvSpPr>
          <p:cNvPr id="52" name="Прямоугольник 9">
            <a:extLst>
              <a:ext uri="{FF2B5EF4-FFF2-40B4-BE49-F238E27FC236}">
                <a16:creationId xmlns:a16="http://schemas.microsoft.com/office/drawing/2014/main" id="{539472D1-E6D3-DA9B-15B6-A3106C656559}"/>
              </a:ext>
            </a:extLst>
          </p:cNvPr>
          <p:cNvSpPr/>
          <p:nvPr/>
        </p:nvSpPr>
        <p:spPr>
          <a:xfrm rot="16200000">
            <a:off x="4147491" y="4725025"/>
            <a:ext cx="2592000" cy="43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vert"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Ф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и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а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с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ы</a:t>
            </a:r>
          </a:p>
        </p:txBody>
      </p:sp>
      <p:sp>
        <p:nvSpPr>
          <p:cNvPr id="53" name="Прямоугольник 9">
            <a:extLst>
              <a:ext uri="{FF2B5EF4-FFF2-40B4-BE49-F238E27FC236}">
                <a16:creationId xmlns:a16="http://schemas.microsoft.com/office/drawing/2014/main" id="{1A158E83-576A-E901-212A-17CEAEE5FEE8}"/>
              </a:ext>
            </a:extLst>
          </p:cNvPr>
          <p:cNvSpPr/>
          <p:nvPr/>
        </p:nvSpPr>
        <p:spPr>
          <a:xfrm rot="16200000">
            <a:off x="4634669" y="4725025"/>
            <a:ext cx="2592000" cy="43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vert"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Э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о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о</a:t>
            </a:r>
            <a:endParaRPr lang="en-US" sz="1867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м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и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а</a:t>
            </a:r>
          </a:p>
        </p:txBody>
      </p:sp>
      <p:sp>
        <p:nvSpPr>
          <p:cNvPr id="54" name="Прямоугольник 9">
            <a:extLst>
              <a:ext uri="{FF2B5EF4-FFF2-40B4-BE49-F238E27FC236}">
                <a16:creationId xmlns:a16="http://schemas.microsoft.com/office/drawing/2014/main" id="{307EBCC8-DD33-93D9-7B3A-9490E04071BF}"/>
              </a:ext>
            </a:extLst>
          </p:cNvPr>
          <p:cNvSpPr/>
          <p:nvPr/>
        </p:nvSpPr>
        <p:spPr>
          <a:xfrm rot="16200000">
            <a:off x="5161128" y="4725025"/>
            <a:ext cx="2592000" cy="43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vert"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Б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у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х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у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ч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е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т</a:t>
            </a:r>
          </a:p>
        </p:txBody>
      </p:sp>
      <p:sp>
        <p:nvSpPr>
          <p:cNvPr id="55" name="Прямоугольник 9">
            <a:extLst>
              <a:ext uri="{FF2B5EF4-FFF2-40B4-BE49-F238E27FC236}">
                <a16:creationId xmlns:a16="http://schemas.microsoft.com/office/drawing/2014/main" id="{D5DBD61A-799E-6B9C-902A-6D9B6AE51CCE}"/>
              </a:ext>
            </a:extLst>
          </p:cNvPr>
          <p:cNvSpPr/>
          <p:nvPr/>
        </p:nvSpPr>
        <p:spPr>
          <a:xfrm rot="16200000">
            <a:off x="5668510" y="4725025"/>
            <a:ext cx="2592000" cy="43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vert"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М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а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р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е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т 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и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н</a:t>
            </a:r>
          </a:p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г</a:t>
            </a:r>
          </a:p>
        </p:txBody>
      </p:sp>
      <p:sp>
        <p:nvSpPr>
          <p:cNvPr id="56" name="Прямоугольник 9">
            <a:extLst>
              <a:ext uri="{FF2B5EF4-FFF2-40B4-BE49-F238E27FC236}">
                <a16:creationId xmlns:a16="http://schemas.microsoft.com/office/drawing/2014/main" id="{7071796A-0AD0-25C4-B1E3-0BF723A24E4B}"/>
              </a:ext>
            </a:extLst>
          </p:cNvPr>
          <p:cNvSpPr/>
          <p:nvPr/>
        </p:nvSpPr>
        <p:spPr>
          <a:xfrm>
            <a:off x="5270819" y="6309320"/>
            <a:ext cx="1440000" cy="37965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Класс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BC90DF-162C-7C35-FB60-1537DA54F443}"/>
              </a:ext>
            </a:extLst>
          </p:cNvPr>
          <p:cNvCxnSpPr>
            <a:cxnSpLocks/>
          </p:cNvCxnSpPr>
          <p:nvPr/>
        </p:nvCxnSpPr>
        <p:spPr>
          <a:xfrm flipH="1">
            <a:off x="5930669" y="3252410"/>
            <a:ext cx="0" cy="39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EA8954-3198-CC91-8515-DF90A9E5EB01}"/>
              </a:ext>
            </a:extLst>
          </p:cNvPr>
          <p:cNvCxnSpPr/>
          <p:nvPr/>
        </p:nvCxnSpPr>
        <p:spPr>
          <a:xfrm>
            <a:off x="4903016" y="3466577"/>
            <a:ext cx="206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725A2F-32A2-94FB-BF4B-1EC839C15115}"/>
              </a:ext>
            </a:extLst>
          </p:cNvPr>
          <p:cNvCxnSpPr>
            <a:cxnSpLocks/>
          </p:cNvCxnSpPr>
          <p:nvPr/>
        </p:nvCxnSpPr>
        <p:spPr>
          <a:xfrm>
            <a:off x="4903016" y="3466576"/>
            <a:ext cx="0" cy="1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461F2E-DE6A-E997-2335-4DD9B1012C1D}"/>
              </a:ext>
            </a:extLst>
          </p:cNvPr>
          <p:cNvCxnSpPr>
            <a:cxnSpLocks/>
          </p:cNvCxnSpPr>
          <p:nvPr/>
        </p:nvCxnSpPr>
        <p:spPr>
          <a:xfrm>
            <a:off x="5460179" y="3460020"/>
            <a:ext cx="0" cy="1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D12D8CE-2A41-AA22-BDC7-9C94E519B7E3}"/>
              </a:ext>
            </a:extLst>
          </p:cNvPr>
          <p:cNvCxnSpPr>
            <a:cxnSpLocks/>
          </p:cNvCxnSpPr>
          <p:nvPr/>
        </p:nvCxnSpPr>
        <p:spPr>
          <a:xfrm>
            <a:off x="6948127" y="3466580"/>
            <a:ext cx="0" cy="1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FA275D-0C5F-37D2-4C38-8C068B9CC86D}"/>
              </a:ext>
            </a:extLst>
          </p:cNvPr>
          <p:cNvCxnSpPr>
            <a:cxnSpLocks/>
          </p:cNvCxnSpPr>
          <p:nvPr/>
        </p:nvCxnSpPr>
        <p:spPr>
          <a:xfrm>
            <a:off x="6476176" y="3453467"/>
            <a:ext cx="0" cy="1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3A1B5C0-1C09-E510-F1CC-24EA567A6AE4}"/>
              </a:ext>
            </a:extLst>
          </p:cNvPr>
          <p:cNvSpPr/>
          <p:nvPr/>
        </p:nvSpPr>
        <p:spPr>
          <a:xfrm>
            <a:off x="324000" y="3960000"/>
            <a:ext cx="4428000" cy="104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Если число классов равно</a:t>
            </a:r>
            <a:r>
              <a:rPr lang="ru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двум</a:t>
            </a:r>
            <a:endParaRPr lang="ru-RU" sz="2133" b="1" dirty="0">
              <a:solidFill>
                <a:srgbClr val="32323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классификация бинарн</a:t>
            </a:r>
            <a:r>
              <a:rPr lang="ru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en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я</a:t>
            </a:r>
            <a:endParaRPr lang="en-RU" sz="213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AD0F2-046A-3219-FDB1-8E1AA0592D6B}"/>
              </a:ext>
            </a:extLst>
          </p:cNvPr>
          <p:cNvSpPr/>
          <p:nvPr/>
        </p:nvSpPr>
        <p:spPr>
          <a:xfrm>
            <a:off x="7380000" y="3960000"/>
            <a:ext cx="4428000" cy="104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U" sz="2133" b="1" dirty="0">
                <a:solidFill>
                  <a:srgbClr val="32323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Если число </a:t>
            </a:r>
            <a:r>
              <a:rPr lang="en-RU" sz="2133" b="1" dirty="0">
                <a:latin typeface="Roboto" panose="02000000000000000000" pitchFamily="2" charset="0"/>
                <a:ea typeface="Roboto" panose="02000000000000000000" pitchFamily="2" charset="0"/>
              </a:rPr>
              <a:t>классов больше двух</a:t>
            </a:r>
            <a:endParaRPr lang="ru-RU" sz="2133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ru-RU" sz="2133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RU" sz="2133" b="1" dirty="0">
                <a:latin typeface="Roboto" panose="02000000000000000000" pitchFamily="2" charset="0"/>
                <a:ea typeface="Roboto" panose="02000000000000000000" pitchFamily="2" charset="0"/>
              </a:rPr>
              <a:t>классификация многоклассов</a:t>
            </a: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en-RU" sz="2133" b="1" dirty="0">
                <a:latin typeface="Roboto" panose="02000000000000000000" pitchFamily="2" charset="0"/>
                <a:ea typeface="Roboto" panose="02000000000000000000" pitchFamily="2" charset="0"/>
              </a:rPr>
              <a:t>я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EFD1A0-C40D-0E26-AD62-3FFE8A40E43B}"/>
              </a:ext>
            </a:extLst>
          </p:cNvPr>
          <p:cNvCxnSpPr/>
          <p:nvPr/>
        </p:nvCxnSpPr>
        <p:spPr>
          <a:xfrm>
            <a:off x="2495600" y="4320000"/>
            <a:ext cx="0" cy="37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E3C4C8-5582-8F7A-8064-883B546250DD}"/>
              </a:ext>
            </a:extLst>
          </p:cNvPr>
          <p:cNvCxnSpPr/>
          <p:nvPr/>
        </p:nvCxnSpPr>
        <p:spPr>
          <a:xfrm>
            <a:off x="9576000" y="4320000"/>
            <a:ext cx="0" cy="37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3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1410392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88414" y="96000"/>
            <a:ext cx="11694615" cy="119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4 Частичное обучение с неразмеченными данными (1 итерация)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96472C-20F4-8C39-822F-E96827E1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1" y="62167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 sz="18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09454-3720-9505-EFB2-EC5BB439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3" y="1818068"/>
            <a:ext cx="10566400" cy="3356280"/>
          </a:xfrm>
          <a:prstGeom prst="rect">
            <a:avLst/>
          </a:prstGeom>
        </p:spPr>
      </p:pic>
      <p:sp>
        <p:nvSpPr>
          <p:cNvPr id="21" name="Google Shape;86;p16">
            <a:extLst>
              <a:ext uri="{FF2B5EF4-FFF2-40B4-BE49-F238E27FC236}">
                <a16:creationId xmlns:a16="http://schemas.microsoft.com/office/drawing/2014/main" id="{4D2BFE4B-5086-BB11-5082-31ED9BDB0D39}"/>
              </a:ext>
            </a:extLst>
          </p:cNvPr>
          <p:cNvSpPr txBox="1"/>
          <p:nvPr/>
        </p:nvSpPr>
        <p:spPr>
          <a:xfrm>
            <a:off x="1070969" y="1399714"/>
            <a:ext cx="6693260" cy="43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Результаты разнесения новостей по классам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5D639CE0-AC2C-8556-82B3-F4805148536E}"/>
              </a:ext>
            </a:extLst>
          </p:cNvPr>
          <p:cNvSpPr/>
          <p:nvPr/>
        </p:nvSpPr>
        <p:spPr>
          <a:xfrm>
            <a:off x="436669" y="151829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AF5C0-FD25-8D4D-6E5B-4523F48E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0" y="5121393"/>
            <a:ext cx="7494685" cy="17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1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1410392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88414" y="96000"/>
            <a:ext cx="11694615" cy="119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4 Частичное обучение с неразмеченными данными (2 итерация)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31" y="1404000"/>
            <a:ext cx="5514383" cy="80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З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агрузк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оставшихся датасетов и прове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дение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второй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итераци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546598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60CCCF25-658F-1B2F-0967-FDEB83B623E8}"/>
              </a:ext>
            </a:extLst>
          </p:cNvPr>
          <p:cNvSpPr txBox="1"/>
          <p:nvPr/>
        </p:nvSpPr>
        <p:spPr>
          <a:xfrm>
            <a:off x="1507989" y="3108192"/>
            <a:ext cx="5524683" cy="13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Из 41 555 неразмеченных новостей успешно определен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ы с применением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логистической регресси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                     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37503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новостей (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90%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BF9DDE8A-1866-FC6B-6764-69BECBB3B6A1}"/>
              </a:ext>
            </a:extLst>
          </p:cNvPr>
          <p:cNvSpPr/>
          <p:nvPr/>
        </p:nvSpPr>
        <p:spPr>
          <a:xfrm>
            <a:off x="864000" y="322677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96472C-20F4-8C39-822F-E96827E1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1" y="6216750"/>
            <a:ext cx="246286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 sz="1867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A1E0EA4B-673A-07F4-220E-892148B1880D}"/>
              </a:ext>
            </a:extLst>
          </p:cNvPr>
          <p:cNvSpPr txBox="1"/>
          <p:nvPr/>
        </p:nvSpPr>
        <p:spPr>
          <a:xfrm>
            <a:off x="1514549" y="5129895"/>
            <a:ext cx="5927309" cy="72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/>
              <a:t>Провели</a:t>
            </a:r>
            <a:r>
              <a:rPr lang="en-RU" sz="2133" dirty="0"/>
              <a:t> предсказание логистической регрессией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7B8661FD-EAAF-8F70-B74A-B33C3FE0A660}"/>
              </a:ext>
            </a:extLst>
          </p:cNvPr>
          <p:cNvSpPr/>
          <p:nvPr/>
        </p:nvSpPr>
        <p:spPr>
          <a:xfrm>
            <a:off x="864000" y="524847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35" name="Google Shape;86;p16">
            <a:extLst>
              <a:ext uri="{FF2B5EF4-FFF2-40B4-BE49-F238E27FC236}">
                <a16:creationId xmlns:a16="http://schemas.microsoft.com/office/drawing/2014/main" id="{FCD16C17-0D1D-76CB-7AE3-85B71EBB528F}"/>
              </a:ext>
            </a:extLst>
          </p:cNvPr>
          <p:cNvSpPr txBox="1"/>
          <p:nvPr/>
        </p:nvSpPr>
        <p:spPr>
          <a:xfrm>
            <a:off x="1521101" y="5734342"/>
            <a:ext cx="5920757" cy="107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Частичное обучение: точность повысилась на один пункт! Т</a:t>
            </a:r>
            <a:r>
              <a:rPr lang="en-RU" sz="2133" b="1" dirty="0">
                <a:latin typeface="Roboto" panose="02000000000000000000" pitchFamily="2" charset="0"/>
                <a:ea typeface="Roboto" panose="02000000000000000000" pitchFamily="2" charset="0"/>
              </a:rPr>
              <a:t>очность составила </a:t>
            </a:r>
            <a:r>
              <a:rPr lang="ru-RU" sz="2133" b="1" dirty="0">
                <a:latin typeface="Roboto" panose="02000000000000000000" pitchFamily="2" charset="0"/>
                <a:ea typeface="Roboto" panose="02000000000000000000" pitchFamily="2" charset="0"/>
              </a:rPr>
              <a:t>98,6%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6" name="Google Shape;89;p16">
            <a:extLst>
              <a:ext uri="{FF2B5EF4-FFF2-40B4-BE49-F238E27FC236}">
                <a16:creationId xmlns:a16="http://schemas.microsoft.com/office/drawing/2014/main" id="{5846F6BF-1372-0B2B-BAEE-86571E6BDCAB}"/>
              </a:ext>
            </a:extLst>
          </p:cNvPr>
          <p:cNvSpPr/>
          <p:nvPr/>
        </p:nvSpPr>
        <p:spPr>
          <a:xfrm>
            <a:off x="863999" y="5852924"/>
            <a:ext cx="6228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2" name="Google Shape;86;p16">
            <a:extLst>
              <a:ext uri="{FF2B5EF4-FFF2-40B4-BE49-F238E27FC236}">
                <a16:creationId xmlns:a16="http://schemas.microsoft.com/office/drawing/2014/main" id="{2E53A2B9-FDC2-EDE2-1A7D-BB5EF3A1E92C}"/>
              </a:ext>
            </a:extLst>
          </p:cNvPr>
          <p:cNvSpPr txBox="1"/>
          <p:nvPr/>
        </p:nvSpPr>
        <p:spPr>
          <a:xfrm>
            <a:off x="1508742" y="4436840"/>
            <a:ext cx="5959666" cy="66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По результатам в обучающую выборку консолидировали 66 601 новост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Google Shape;89;p16">
            <a:extLst>
              <a:ext uri="{FF2B5EF4-FFF2-40B4-BE49-F238E27FC236}">
                <a16:creationId xmlns:a16="http://schemas.microsoft.com/office/drawing/2014/main" id="{7F1ABA98-5F29-B173-B965-FB0E40F96F88}"/>
              </a:ext>
            </a:extLst>
          </p:cNvPr>
          <p:cNvSpPr/>
          <p:nvPr/>
        </p:nvSpPr>
        <p:spPr>
          <a:xfrm>
            <a:off x="864000" y="455542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10E82D87-D2C5-A3F7-087F-F5F385F25015}"/>
              </a:ext>
            </a:extLst>
          </p:cNvPr>
          <p:cNvSpPr txBox="1"/>
          <p:nvPr/>
        </p:nvSpPr>
        <p:spPr>
          <a:xfrm>
            <a:off x="1492022" y="2086244"/>
            <a:ext cx="5684098" cy="114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Из корпуса новостей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были отобраны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555 неразмеченных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новостей бизнеса, экономики, финансов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на русском языке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0EF5F641-5BD0-0E72-F646-B39B29EFFBAD}"/>
              </a:ext>
            </a:extLst>
          </p:cNvPr>
          <p:cNvSpPr/>
          <p:nvPr/>
        </p:nvSpPr>
        <p:spPr>
          <a:xfrm>
            <a:off x="864000" y="2220066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92ECB-B9EA-AF31-D990-01A11ED0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0" y="1476000"/>
            <a:ext cx="5152583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32279E7E-A9C6-774D-B12C-A478478929C2}"/>
              </a:ext>
            </a:extLst>
          </p:cNvPr>
          <p:cNvSpPr txBox="1"/>
          <p:nvPr/>
        </p:nvSpPr>
        <p:spPr>
          <a:xfrm>
            <a:off x="1304544" y="1690116"/>
            <a:ext cx="10691811" cy="68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Качество программы достаточно высокое даже при наличии небольшого количества неразмеченных примеров в случае маленьких датасетов</a:t>
            </a:r>
            <a:endParaRPr lang="ru-RU" sz="2133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0E9347E8-EEEC-8A46-8675-6E542FA3BC00}"/>
              </a:ext>
            </a:extLst>
          </p:cNvPr>
          <p:cNvSpPr/>
          <p:nvPr/>
        </p:nvSpPr>
        <p:spPr>
          <a:xfrm>
            <a:off x="648000" y="1822239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2" name="Google Shape;86;p16">
            <a:extLst>
              <a:ext uri="{FF2B5EF4-FFF2-40B4-BE49-F238E27FC236}">
                <a16:creationId xmlns:a16="http://schemas.microsoft.com/office/drawing/2014/main" id="{A52A3D59-DD4F-724C-AB94-B986FF7C9BB5}"/>
              </a:ext>
            </a:extLst>
          </p:cNvPr>
          <p:cNvSpPr txBox="1"/>
          <p:nvPr/>
        </p:nvSpPr>
        <p:spPr>
          <a:xfrm>
            <a:off x="1287611" y="2343315"/>
            <a:ext cx="10691811" cy="113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Все стандартные средства классификации с частичным обучением приводят к удовлетворительным результатам.  Правильные результаты классификации были получены для 60-95% классифицируемых новостей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8D2994FC-F9A8-C94E-A192-C98CB6FC7079}"/>
              </a:ext>
            </a:extLst>
          </p:cNvPr>
          <p:cNvSpPr txBox="1"/>
          <p:nvPr/>
        </p:nvSpPr>
        <p:spPr>
          <a:xfrm>
            <a:off x="1272371" y="3328537"/>
            <a:ext cx="10691811" cy="67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Среди стандартных средств нельзя выделить одно наиболее подходящее для применения для классификации текстов на маленьких датасетах</a:t>
            </a:r>
            <a:endParaRPr lang="ru-RU" sz="21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B323526D-3D6A-BD48-9136-D32C6C7D4898}"/>
              </a:ext>
            </a:extLst>
          </p:cNvPr>
          <p:cNvSpPr/>
          <p:nvPr/>
        </p:nvSpPr>
        <p:spPr>
          <a:xfrm>
            <a:off x="648000" y="3492329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317EC91A-9719-5E05-CCB0-3F9F24FE5933}"/>
              </a:ext>
            </a:extLst>
          </p:cNvPr>
          <p:cNvSpPr txBox="1"/>
          <p:nvPr/>
        </p:nvSpPr>
        <p:spPr>
          <a:xfrm>
            <a:off x="327741" y="95999"/>
            <a:ext cx="1186425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  <a:sym typeface="Roboto"/>
              </a:rPr>
              <a:t>Результаты  </a:t>
            </a:r>
          </a:p>
        </p:txBody>
      </p:sp>
      <p:sp>
        <p:nvSpPr>
          <p:cNvPr id="28" name="Google Shape;89;p16">
            <a:extLst>
              <a:ext uri="{FF2B5EF4-FFF2-40B4-BE49-F238E27FC236}">
                <a16:creationId xmlns:a16="http://schemas.microsoft.com/office/drawing/2014/main" id="{CC49992F-5FC1-62C4-EEB8-2FADB19BFB3D}"/>
              </a:ext>
            </a:extLst>
          </p:cNvPr>
          <p:cNvSpPr/>
          <p:nvPr/>
        </p:nvSpPr>
        <p:spPr>
          <a:xfrm>
            <a:off x="648000" y="2485140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9" name="Google Shape;86;p16">
            <a:extLst>
              <a:ext uri="{FF2B5EF4-FFF2-40B4-BE49-F238E27FC236}">
                <a16:creationId xmlns:a16="http://schemas.microsoft.com/office/drawing/2014/main" id="{474D78B1-AD7A-17D8-9172-08377C1A94EC}"/>
              </a:ext>
            </a:extLst>
          </p:cNvPr>
          <p:cNvSpPr txBox="1"/>
          <p:nvPr/>
        </p:nvSpPr>
        <p:spPr>
          <a:xfrm>
            <a:off x="1266562" y="4005064"/>
            <a:ext cx="10725679" cy="47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Алгоритм 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FastText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был выбран как валидационный. 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Google Shape;89;p16">
            <a:extLst>
              <a:ext uri="{FF2B5EF4-FFF2-40B4-BE49-F238E27FC236}">
                <a16:creationId xmlns:a16="http://schemas.microsoft.com/office/drawing/2014/main" id="{3F0300AB-2A08-19AF-4E11-6CE2A9660B8A}"/>
              </a:ext>
            </a:extLst>
          </p:cNvPr>
          <p:cNvSpPr/>
          <p:nvPr/>
        </p:nvSpPr>
        <p:spPr>
          <a:xfrm>
            <a:off x="648000" y="410355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31" name="Google Shape;86;p16">
            <a:extLst>
              <a:ext uri="{FF2B5EF4-FFF2-40B4-BE49-F238E27FC236}">
                <a16:creationId xmlns:a16="http://schemas.microsoft.com/office/drawing/2014/main" id="{E1A5AB1E-DBC1-73F4-6D49-CC6D644AC85A}"/>
              </a:ext>
            </a:extLst>
          </p:cNvPr>
          <p:cNvSpPr txBox="1"/>
          <p:nvPr/>
        </p:nvSpPr>
        <p:spPr>
          <a:xfrm>
            <a:off x="1300431" y="1002943"/>
            <a:ext cx="10691811" cy="7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Разработана программа классификации текстов на маленьких датасетах с помощью частичного обучения и подтверждена применимость данного подхода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89;p16">
            <a:extLst>
              <a:ext uri="{FF2B5EF4-FFF2-40B4-BE49-F238E27FC236}">
                <a16:creationId xmlns:a16="http://schemas.microsoft.com/office/drawing/2014/main" id="{521DBD85-7C4D-E3AB-F174-80E46F33691C}"/>
              </a:ext>
            </a:extLst>
          </p:cNvPr>
          <p:cNvSpPr/>
          <p:nvPr/>
        </p:nvSpPr>
        <p:spPr>
          <a:xfrm>
            <a:off x="648000" y="1184348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cxnSp>
        <p:nvCxnSpPr>
          <p:cNvPr id="33" name="Google Shape;64;p14">
            <a:extLst>
              <a:ext uri="{FF2B5EF4-FFF2-40B4-BE49-F238E27FC236}">
                <a16:creationId xmlns:a16="http://schemas.microsoft.com/office/drawing/2014/main" id="{88E1B9B7-C65C-4C02-52E5-60A3298598FF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86;p16">
            <a:extLst>
              <a:ext uri="{FF2B5EF4-FFF2-40B4-BE49-F238E27FC236}">
                <a16:creationId xmlns:a16="http://schemas.microsoft.com/office/drawing/2014/main" id="{075EE410-DEFF-CB0C-B235-BE7169940F54}"/>
              </a:ext>
            </a:extLst>
          </p:cNvPr>
          <p:cNvSpPr txBox="1"/>
          <p:nvPr/>
        </p:nvSpPr>
        <p:spPr>
          <a:xfrm>
            <a:off x="1256402" y="5344128"/>
            <a:ext cx="10725679" cy="101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При работе с языковыми конструкциями, написанными на естественном языке, возникают сложности, связанные с уникальностью русского языка, а также с пониманием программы контекста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Google Shape;89;p16">
            <a:extLst>
              <a:ext uri="{FF2B5EF4-FFF2-40B4-BE49-F238E27FC236}">
                <a16:creationId xmlns:a16="http://schemas.microsoft.com/office/drawing/2014/main" id="{5E3FC9D0-907F-6968-D6C7-0629EE9004FB}"/>
              </a:ext>
            </a:extLst>
          </p:cNvPr>
          <p:cNvSpPr/>
          <p:nvPr/>
        </p:nvSpPr>
        <p:spPr>
          <a:xfrm>
            <a:off x="648000" y="547083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3F4FA7BE-5902-9D23-9362-CAB740108FE0}"/>
              </a:ext>
            </a:extLst>
          </p:cNvPr>
          <p:cNvSpPr txBox="1"/>
          <p:nvPr/>
        </p:nvSpPr>
        <p:spPr>
          <a:xfrm>
            <a:off x="1273117" y="4365104"/>
            <a:ext cx="10725679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Присутствует субъективность разметки и восприятия новости человеком: то есть новость может быть воспринята каждым человеком по своему. Для одного нейтральная, для другого положительная, для третьего - негативная</a:t>
            </a: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3AFFE792-87C8-4903-DB73-A70FF5D2277A}"/>
              </a:ext>
            </a:extLst>
          </p:cNvPr>
          <p:cNvSpPr/>
          <p:nvPr/>
        </p:nvSpPr>
        <p:spPr>
          <a:xfrm>
            <a:off x="648000" y="4488460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4373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64;p14"/>
          <p:cNvCxnSpPr/>
          <p:nvPr/>
        </p:nvCxnSpPr>
        <p:spPr>
          <a:xfrm>
            <a:off x="-32120" y="925332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0;p16">
            <a:extLst>
              <a:ext uri="{FF2B5EF4-FFF2-40B4-BE49-F238E27FC236}">
                <a16:creationId xmlns:a16="http://schemas.microsoft.com/office/drawing/2014/main" id="{EB0975DA-3F66-3955-5C35-A82F33AF1463}"/>
              </a:ext>
            </a:extLst>
          </p:cNvPr>
          <p:cNvSpPr txBox="1"/>
          <p:nvPr/>
        </p:nvSpPr>
        <p:spPr>
          <a:xfrm>
            <a:off x="720000" y="2638906"/>
            <a:ext cx="10542579" cy="7247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 algn="ctr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СПАСИБО ЗА ВНИМАНИЕ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8A7F8-8F02-9339-9819-3FDCFD01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3887812"/>
            <a:ext cx="5143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88414" y="96001"/>
            <a:ext cx="10974165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Актуальность к</a:t>
            </a:r>
            <a:r>
              <a:rPr lang="en-RU" sz="4000" b="1" dirty="0">
                <a:solidFill>
                  <a:schemeClr val="accent1"/>
                </a:solidFill>
                <a:latin typeface="Roboto"/>
                <a:ea typeface="Roboto"/>
              </a:rPr>
              <a:t>лассификаци</a:t>
            </a:r>
            <a:r>
              <a:rPr lang="ru-RU" sz="4000" b="1" dirty="0">
                <a:solidFill>
                  <a:schemeClr val="accent1"/>
                </a:solidFill>
                <a:latin typeface="Roboto"/>
                <a:ea typeface="Roboto"/>
              </a:rPr>
              <a:t>и</a:t>
            </a:r>
            <a:r>
              <a:rPr lang="en-RU" sz="4000" b="1" dirty="0">
                <a:solidFill>
                  <a:schemeClr val="accent1"/>
                </a:solidFill>
                <a:latin typeface="Roboto"/>
                <a:ea typeface="Roboto"/>
              </a:rPr>
              <a:t> текстов </a:t>
            </a:r>
            <a:endParaRPr sz="4000" b="1" dirty="0">
              <a:solidFill>
                <a:schemeClr val="accent1"/>
              </a:solidFill>
              <a:latin typeface="Roboto"/>
              <a:ea typeface="Roboto"/>
              <a:sym typeface="Roboto"/>
            </a:endParaRPr>
          </a:p>
        </p:txBody>
      </p:sp>
      <p:cxnSp>
        <p:nvCxnSpPr>
          <p:cNvPr id="82" name="Google Shape;82;p16"/>
          <p:cNvCxnSpPr>
            <a:cxnSpLocks/>
          </p:cNvCxnSpPr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1567498" y="1210485"/>
            <a:ext cx="10542577" cy="85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О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громное количество текстового контента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новостные статьи, обзоры продуктов, и публикации в социальных сетях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и т.п)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публик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уемого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кажды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й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день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933200" y="137261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32279E7E-A9C6-774D-B12C-A478478929C2}"/>
              </a:ext>
            </a:extLst>
          </p:cNvPr>
          <p:cNvSpPr txBox="1"/>
          <p:nvPr/>
        </p:nvSpPr>
        <p:spPr>
          <a:xfrm>
            <a:off x="1565805" y="2192618"/>
            <a:ext cx="10542577" cy="98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Р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ост неструктурированных текстовых данных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в виде коротких текстов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активно стимулиру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емый </a:t>
            </a:r>
            <a:r>
              <a:rPr lang="ru-RU" sz="2133" dirty="0">
                <a:latin typeface="Roboto"/>
                <a:ea typeface="Roboto"/>
                <a:sym typeface="Roboto"/>
              </a:rPr>
              <a:t>с</a:t>
            </a:r>
            <a:r>
              <a:rPr lang="ru-RU" sz="2133" dirty="0">
                <a:latin typeface="Roboto"/>
                <a:ea typeface="Roboto"/>
                <a:cs typeface="Roboto"/>
                <a:sym typeface="Roboto"/>
              </a:rPr>
              <a:t>оциальными сетями</a:t>
            </a: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0E9347E8-EEEC-8A46-8675-6E542FA3BC00}"/>
              </a:ext>
            </a:extLst>
          </p:cNvPr>
          <p:cNvSpPr/>
          <p:nvPr/>
        </p:nvSpPr>
        <p:spPr>
          <a:xfrm>
            <a:off x="916267" y="2337812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2" name="Google Shape;86;p16">
            <a:extLst>
              <a:ext uri="{FF2B5EF4-FFF2-40B4-BE49-F238E27FC236}">
                <a16:creationId xmlns:a16="http://schemas.microsoft.com/office/drawing/2014/main" id="{A52A3D59-DD4F-724C-AB94-B986FF7C9BB5}"/>
              </a:ext>
            </a:extLst>
          </p:cNvPr>
          <p:cNvSpPr txBox="1"/>
          <p:nvPr/>
        </p:nvSpPr>
        <p:spPr>
          <a:xfrm>
            <a:off x="1548872" y="3107073"/>
            <a:ext cx="10542576" cy="79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В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се больше времени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ользователи вынуждены тратить на прочтение и отсеивание ненужной информации.</a:t>
            </a:r>
            <a:endParaRPr lang="ru-RU" sz="21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89;p16">
            <a:extLst>
              <a:ext uri="{FF2B5EF4-FFF2-40B4-BE49-F238E27FC236}">
                <a16:creationId xmlns:a16="http://schemas.microsoft.com/office/drawing/2014/main" id="{BBC564EC-6C8C-BE46-9875-9B9E8B6F4D38}"/>
              </a:ext>
            </a:extLst>
          </p:cNvPr>
          <p:cNvSpPr/>
          <p:nvPr/>
        </p:nvSpPr>
        <p:spPr>
          <a:xfrm>
            <a:off x="899333" y="3267508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8D2994FC-F9A8-C94E-A192-C98CB6FC7079}"/>
              </a:ext>
            </a:extLst>
          </p:cNvPr>
          <p:cNvSpPr txBox="1"/>
          <p:nvPr/>
        </p:nvSpPr>
        <p:spPr>
          <a:xfrm>
            <a:off x="1533631" y="3971221"/>
            <a:ext cx="10542575" cy="90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С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овременные подходы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традиционной классификации текстов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плохо работают с короткими текстами, если их применять напрямую</a:t>
            </a:r>
            <a:endParaRPr lang="ru-RU" sz="21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B323526D-3D6A-BD48-9136-D32C6C7D4898}"/>
              </a:ext>
            </a:extLst>
          </p:cNvPr>
          <p:cNvSpPr/>
          <p:nvPr/>
        </p:nvSpPr>
        <p:spPr>
          <a:xfrm>
            <a:off x="899333" y="413165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FBEC5CDF-CB68-A91A-84BF-98BF6018B7B5}"/>
              </a:ext>
            </a:extLst>
          </p:cNvPr>
          <p:cNvSpPr txBox="1"/>
          <p:nvPr/>
        </p:nvSpPr>
        <p:spPr>
          <a:xfrm>
            <a:off x="1538711" y="4883984"/>
            <a:ext cx="10542575" cy="5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М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ногообразие имеющихся алгоритмов и отсутствие универсального решени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я</a:t>
            </a:r>
            <a:endParaRPr lang="ru-RU" sz="2133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20" name="Google Shape;89;p16">
            <a:extLst>
              <a:ext uri="{FF2B5EF4-FFF2-40B4-BE49-F238E27FC236}">
                <a16:creationId xmlns:a16="http://schemas.microsoft.com/office/drawing/2014/main" id="{0AA29695-5CB1-C332-8ED4-AB7ACF83B8F3}"/>
              </a:ext>
            </a:extLst>
          </p:cNvPr>
          <p:cNvSpPr/>
          <p:nvPr/>
        </p:nvSpPr>
        <p:spPr>
          <a:xfrm>
            <a:off x="904413" y="504441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8DEE8932-A128-4EF6-C7D6-9F17C939F5E5}"/>
              </a:ext>
            </a:extLst>
          </p:cNvPr>
          <p:cNvSpPr txBox="1"/>
          <p:nvPr/>
        </p:nvSpPr>
        <p:spPr>
          <a:xfrm>
            <a:off x="1532161" y="5467354"/>
            <a:ext cx="10542575" cy="76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Классификация текста — это задача с несколькими классами, где каждый документ может принадлежать к одной, многим или ни к одной из категорий.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1F92AC48-43F9-BB93-5946-631A7793EA82}"/>
              </a:ext>
            </a:extLst>
          </p:cNvPr>
          <p:cNvSpPr/>
          <p:nvPr/>
        </p:nvSpPr>
        <p:spPr>
          <a:xfrm>
            <a:off x="897863" y="562778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6858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8">
            <a:extLst>
              <a:ext uri="{FF2B5EF4-FFF2-40B4-BE49-F238E27FC236}">
                <a16:creationId xmlns:a16="http://schemas.microsoft.com/office/drawing/2014/main" id="{44392023-7D2F-FF26-D79C-65C08CBE601F}"/>
              </a:ext>
            </a:extLst>
          </p:cNvPr>
          <p:cNvSpPr/>
          <p:nvPr/>
        </p:nvSpPr>
        <p:spPr>
          <a:xfrm>
            <a:off x="5726476" y="4201843"/>
            <a:ext cx="2016000" cy="4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Обучение </a:t>
            </a:r>
          </a:p>
          <a:p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без учителя</a:t>
            </a:r>
          </a:p>
        </p:txBody>
      </p:sp>
      <p:sp>
        <p:nvSpPr>
          <p:cNvPr id="30" name="Прямоугольник 8">
            <a:extLst>
              <a:ext uri="{FF2B5EF4-FFF2-40B4-BE49-F238E27FC236}">
                <a16:creationId xmlns:a16="http://schemas.microsoft.com/office/drawing/2014/main" id="{15A89517-02C7-FE52-C1F3-D30BB5E4449B}"/>
              </a:ext>
            </a:extLst>
          </p:cNvPr>
          <p:cNvSpPr/>
          <p:nvPr/>
        </p:nvSpPr>
        <p:spPr>
          <a:xfrm>
            <a:off x="5769951" y="2923802"/>
            <a:ext cx="2016000" cy="64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Частичное обучение с учителем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9188A1-1459-E82C-7CB8-ED5803549956}"/>
              </a:ext>
            </a:extLst>
          </p:cNvPr>
          <p:cNvSpPr/>
          <p:nvPr/>
        </p:nvSpPr>
        <p:spPr>
          <a:xfrm>
            <a:off x="5752016" y="1785631"/>
            <a:ext cx="2016000" cy="4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Обучение с учителем</a:t>
            </a:r>
          </a:p>
        </p:txBody>
      </p:sp>
      <p:sp>
        <p:nvSpPr>
          <p:cNvPr id="11" name="Прямоугольник 11">
            <a:extLst>
              <a:ext uri="{FF2B5EF4-FFF2-40B4-BE49-F238E27FC236}">
                <a16:creationId xmlns:a16="http://schemas.microsoft.com/office/drawing/2014/main" id="{426BF40A-5B98-EF7B-B1FD-6400E90D3C29}"/>
              </a:ext>
            </a:extLst>
          </p:cNvPr>
          <p:cNvSpPr/>
          <p:nvPr/>
        </p:nvSpPr>
        <p:spPr>
          <a:xfrm>
            <a:off x="7340225" y="1217155"/>
            <a:ext cx="2525892" cy="231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Обучающие данные</a:t>
            </a:r>
          </a:p>
        </p:txBody>
      </p:sp>
      <p:sp>
        <p:nvSpPr>
          <p:cNvPr id="12" name="Овал 12">
            <a:extLst>
              <a:ext uri="{FF2B5EF4-FFF2-40B4-BE49-F238E27FC236}">
                <a16:creationId xmlns:a16="http://schemas.microsoft.com/office/drawing/2014/main" id="{5E38BAC5-018E-9F33-19AC-CD7677E3365C}"/>
              </a:ext>
            </a:extLst>
          </p:cNvPr>
          <p:cNvSpPr/>
          <p:nvPr/>
        </p:nvSpPr>
        <p:spPr>
          <a:xfrm>
            <a:off x="10457156" y="1672376"/>
            <a:ext cx="1632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Модель</a:t>
            </a:r>
          </a:p>
        </p:txBody>
      </p:sp>
      <p:cxnSp>
        <p:nvCxnSpPr>
          <p:cNvPr id="14" name="Прямая со стрелкой 4">
            <a:extLst>
              <a:ext uri="{FF2B5EF4-FFF2-40B4-BE49-F238E27FC236}">
                <a16:creationId xmlns:a16="http://schemas.microsoft.com/office/drawing/2014/main" id="{8FF094CA-35A3-29F4-7084-A8678FABC2D7}"/>
              </a:ext>
            </a:extLst>
          </p:cNvPr>
          <p:cNvCxnSpPr>
            <a:cxnSpLocks/>
          </p:cNvCxnSpPr>
          <p:nvPr/>
        </p:nvCxnSpPr>
        <p:spPr>
          <a:xfrm>
            <a:off x="10145495" y="2050376"/>
            <a:ext cx="336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2">
            <a:extLst>
              <a:ext uri="{FF2B5EF4-FFF2-40B4-BE49-F238E27FC236}">
                <a16:creationId xmlns:a16="http://schemas.microsoft.com/office/drawing/2014/main" id="{69B354F6-57C5-88BD-9633-97E50EC9581D}"/>
              </a:ext>
            </a:extLst>
          </p:cNvPr>
          <p:cNvSpPr/>
          <p:nvPr/>
        </p:nvSpPr>
        <p:spPr>
          <a:xfrm>
            <a:off x="10437027" y="4084231"/>
            <a:ext cx="1632000" cy="75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Модель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0E2F39-EBEF-52FF-3490-462EE417BE18}"/>
              </a:ext>
            </a:extLst>
          </p:cNvPr>
          <p:cNvSpPr/>
          <p:nvPr/>
        </p:nvSpPr>
        <p:spPr>
          <a:xfrm>
            <a:off x="7206104" y="1597265"/>
            <a:ext cx="2928000" cy="864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Все данные размеченные</a:t>
            </a:r>
            <a:endParaRPr lang="x-none" sz="1867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5" name="Овал 12">
            <a:extLst>
              <a:ext uri="{FF2B5EF4-FFF2-40B4-BE49-F238E27FC236}">
                <a16:creationId xmlns:a16="http://schemas.microsoft.com/office/drawing/2014/main" id="{3EC7C7C5-99D5-D3B6-D5E0-77ACCDA00247}"/>
              </a:ext>
            </a:extLst>
          </p:cNvPr>
          <p:cNvSpPr/>
          <p:nvPr/>
        </p:nvSpPr>
        <p:spPr>
          <a:xfrm>
            <a:off x="10437027" y="2882024"/>
            <a:ext cx="1632000" cy="756000"/>
          </a:xfrm>
          <a:prstGeom prst="ellipse">
            <a:avLst/>
          </a:prstGeom>
          <a:gradFill>
            <a:gsLst>
              <a:gs pos="4000">
                <a:srgbClr val="0E5DAB"/>
              </a:gs>
              <a:gs pos="4001">
                <a:srgbClr val="0E5DAB"/>
              </a:gs>
              <a:gs pos="5002">
                <a:schemeClr val="accent1"/>
              </a:gs>
              <a:gs pos="17000">
                <a:schemeClr val="accent1"/>
              </a:gs>
              <a:gs pos="0">
                <a:schemeClr val="accent1"/>
              </a:gs>
              <a:gs pos="83010">
                <a:schemeClr val="accent1">
                  <a:lumMod val="20000"/>
                  <a:lumOff val="80000"/>
                </a:schemeClr>
              </a:gs>
              <a:gs pos="57000">
                <a:schemeClr val="accent1">
                  <a:lumMod val="60000"/>
                  <a:lumOff val="40000"/>
                </a:schemeClr>
              </a:gs>
              <a:gs pos="4000">
                <a:srgbClr val="FFC000"/>
              </a:gs>
              <a:gs pos="3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Модель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65EC5AF-239B-8017-5EC8-14339F6BD07C}"/>
              </a:ext>
            </a:extLst>
          </p:cNvPr>
          <p:cNvSpPr/>
          <p:nvPr/>
        </p:nvSpPr>
        <p:spPr>
          <a:xfrm>
            <a:off x="7203064" y="2637013"/>
            <a:ext cx="2928000" cy="576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Небольшая часть данных размеченная</a:t>
            </a:r>
            <a:endParaRPr lang="x-none" sz="1867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E89628-3E56-2320-98BF-AE1FAFD78DEC}"/>
              </a:ext>
            </a:extLst>
          </p:cNvPr>
          <p:cNvSpPr/>
          <p:nvPr/>
        </p:nvSpPr>
        <p:spPr>
          <a:xfrm>
            <a:off x="7185204" y="3305643"/>
            <a:ext cx="2928000" cy="57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Большая часть данных неразмеченная</a:t>
            </a:r>
            <a:endParaRPr lang="x-none" sz="1867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9DF796-15E7-8711-54B7-3D7125A49158}"/>
              </a:ext>
            </a:extLst>
          </p:cNvPr>
          <p:cNvSpPr/>
          <p:nvPr/>
        </p:nvSpPr>
        <p:spPr>
          <a:xfrm>
            <a:off x="7185853" y="4049883"/>
            <a:ext cx="2928000" cy="864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Все данные неразмеченные</a:t>
            </a:r>
            <a:endParaRPr lang="x-none" sz="1867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2" name="Прямая со стрелкой 4">
            <a:extLst>
              <a:ext uri="{FF2B5EF4-FFF2-40B4-BE49-F238E27FC236}">
                <a16:creationId xmlns:a16="http://schemas.microsoft.com/office/drawing/2014/main" id="{87C94B7F-5287-90AA-88CD-9EFB72A2EDF2}"/>
              </a:ext>
            </a:extLst>
          </p:cNvPr>
          <p:cNvCxnSpPr>
            <a:cxnSpLocks/>
          </p:cNvCxnSpPr>
          <p:nvPr/>
        </p:nvCxnSpPr>
        <p:spPr>
          <a:xfrm>
            <a:off x="10233661" y="3250884"/>
            <a:ext cx="192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4">
            <a:extLst>
              <a:ext uri="{FF2B5EF4-FFF2-40B4-BE49-F238E27FC236}">
                <a16:creationId xmlns:a16="http://schemas.microsoft.com/office/drawing/2014/main" id="{7DC00373-780F-AE57-C60E-2673B3FED8E8}"/>
              </a:ext>
            </a:extLst>
          </p:cNvPr>
          <p:cNvCxnSpPr>
            <a:cxnSpLocks/>
          </p:cNvCxnSpPr>
          <p:nvPr/>
        </p:nvCxnSpPr>
        <p:spPr>
          <a:xfrm>
            <a:off x="10129568" y="4472968"/>
            <a:ext cx="336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013EDD-BBBB-EF75-94C1-D59D71D86AA4}"/>
              </a:ext>
            </a:extLst>
          </p:cNvPr>
          <p:cNvCxnSpPr/>
          <p:nvPr/>
        </p:nvCxnSpPr>
        <p:spPr>
          <a:xfrm>
            <a:off x="10115869" y="3608997"/>
            <a:ext cx="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5B915-8E09-5293-9E6F-6E2AE42EB9A7}"/>
              </a:ext>
            </a:extLst>
          </p:cNvPr>
          <p:cNvCxnSpPr/>
          <p:nvPr/>
        </p:nvCxnSpPr>
        <p:spPr>
          <a:xfrm>
            <a:off x="10251244" y="2902081"/>
            <a:ext cx="0" cy="72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64;p14">
            <a:extLst>
              <a:ext uri="{FF2B5EF4-FFF2-40B4-BE49-F238E27FC236}">
                <a16:creationId xmlns:a16="http://schemas.microsoft.com/office/drawing/2014/main" id="{CD61403D-5C2E-E564-938D-4E931151713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80;p16">
            <a:extLst>
              <a:ext uri="{FF2B5EF4-FFF2-40B4-BE49-F238E27FC236}">
                <a16:creationId xmlns:a16="http://schemas.microsoft.com/office/drawing/2014/main" id="{5D711C4A-A9F6-65AE-2510-496ED3BA7BAA}"/>
              </a:ext>
            </a:extLst>
          </p:cNvPr>
          <p:cNvSpPr txBox="1"/>
          <p:nvPr/>
        </p:nvSpPr>
        <p:spPr>
          <a:xfrm>
            <a:off x="212564" y="96001"/>
            <a:ext cx="11770465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Подходы к решению задачи классификации</a:t>
            </a:r>
            <a:endParaRPr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2CB04C-2B59-B09A-BBAC-F4259B6710F5}"/>
              </a:ext>
            </a:extLst>
          </p:cNvPr>
          <p:cNvSpPr/>
          <p:nvPr/>
        </p:nvSpPr>
        <p:spPr>
          <a:xfrm>
            <a:off x="5769952" y="5067143"/>
            <a:ext cx="540499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Рис. 1 Обучение с учителем </a:t>
            </a:r>
            <a:r>
              <a:rPr lang="en-US" sz="1867" b="1" i="1" dirty="0"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 частичное обучение с учителем </a:t>
            </a:r>
            <a:r>
              <a:rPr lang="en-US" sz="1867" b="1" i="1" dirty="0"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r>
              <a:rPr lang="ru-RU" sz="1867" b="1" dirty="0">
                <a:latin typeface="Roboto" panose="02000000000000000000" pitchFamily="2" charset="0"/>
                <a:ea typeface="Roboto" panose="02000000000000000000" pitchFamily="2" charset="0"/>
              </a:rPr>
              <a:t> обучение без учителя</a:t>
            </a:r>
            <a:endParaRPr lang="en-RU"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Google Shape;89;p16">
            <a:extLst>
              <a:ext uri="{FF2B5EF4-FFF2-40B4-BE49-F238E27FC236}">
                <a16:creationId xmlns:a16="http://schemas.microsoft.com/office/drawing/2014/main" id="{1F29A166-83FB-99A2-0CDB-D45E95F9A9DD}"/>
              </a:ext>
            </a:extLst>
          </p:cNvPr>
          <p:cNvSpPr/>
          <p:nvPr/>
        </p:nvSpPr>
        <p:spPr>
          <a:xfrm>
            <a:off x="180000" y="107164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86;p16">
                <a:extLst>
                  <a:ext uri="{FF2B5EF4-FFF2-40B4-BE49-F238E27FC236}">
                    <a16:creationId xmlns:a16="http://schemas.microsoft.com/office/drawing/2014/main" id="{FC8BC0D5-B2A4-7769-17B8-5ACFEB89EF3C}"/>
                  </a:ext>
                </a:extLst>
              </p:cNvPr>
              <p:cNvSpPr txBox="1"/>
              <p:nvPr/>
            </p:nvSpPr>
            <p:spPr>
              <a:xfrm>
                <a:off x="756000" y="979185"/>
                <a:ext cx="4878888" cy="967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Имеются множество документов </a:t>
                </a: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={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…,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 и множество возможных категорий (классов) </a:t>
                </a: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={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…,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|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endParaRPr lang="ru-RU" sz="1867" dirty="0"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38" name="Google Shape;86;p16">
                <a:extLst>
                  <a:ext uri="{FF2B5EF4-FFF2-40B4-BE49-F238E27FC236}">
                    <a16:creationId xmlns:a16="http://schemas.microsoft.com/office/drawing/2014/main" id="{FC8BC0D5-B2A4-7769-17B8-5ACFEB89E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" y="979185"/>
                <a:ext cx="4878888" cy="967984"/>
              </a:xfrm>
              <a:prstGeom prst="rect">
                <a:avLst/>
              </a:prstGeom>
              <a:blipFill>
                <a:blip r:embed="rId2"/>
                <a:stretch>
                  <a:fillRect l="-260" t="-1299" b="-129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89;p16">
            <a:extLst>
              <a:ext uri="{FF2B5EF4-FFF2-40B4-BE49-F238E27FC236}">
                <a16:creationId xmlns:a16="http://schemas.microsoft.com/office/drawing/2014/main" id="{FF10ACBF-A33F-3B6B-263D-8B56D32F7AA1}"/>
              </a:ext>
            </a:extLst>
          </p:cNvPr>
          <p:cNvSpPr/>
          <p:nvPr/>
        </p:nvSpPr>
        <p:spPr>
          <a:xfrm>
            <a:off x="180000" y="2058601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86;p16">
                <a:extLst>
                  <a:ext uri="{FF2B5EF4-FFF2-40B4-BE49-F238E27FC236}">
                    <a16:creationId xmlns:a16="http://schemas.microsoft.com/office/drawing/2014/main" id="{D9691923-7B21-B224-A6C9-DB78F3810ACD}"/>
                  </a:ext>
                </a:extLst>
              </p:cNvPr>
              <p:cNvSpPr txBox="1"/>
              <p:nvPr/>
            </p:nvSpPr>
            <p:spPr>
              <a:xfrm>
                <a:off x="756000" y="1948722"/>
                <a:ext cx="4878888" cy="1256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indent="16933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Неизвестная целевая функция </a:t>
                </a:r>
              </a:p>
              <a:p>
                <a:pPr indent="16933"/>
                <a14:m>
                  <m:oMath xmlns:m="http://schemas.openxmlformats.org/officeDocument/2006/math"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Ф: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x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→{0,</m:t>
                    </m:r>
                    <m:r>
                      <a:rPr lang="ru-RU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 задается формулой</a:t>
                </a:r>
                <a:endParaRPr lang="en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indent="359824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Ф(</m:t>
                      </m:r>
                      <m:sSub>
                        <m:sSubPr>
                          <m:ctrlPr>
                            <a:rPr lang="en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RU" sz="1867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867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0, если  &amp;</m:t>
                              </m:r>
                              <m:sSub>
                                <m:sSubPr>
                                  <m:ctrlPr>
                                    <a:rPr lang="en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867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en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1867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1, если  </m:t>
                              </m:r>
                              <m:sSub>
                                <m:sSubPr>
                                  <m:ctrlPr>
                                    <a:rPr lang="en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867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en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1867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      </m:t>
                          </m:r>
                          <m:r>
                            <a:rPr lang="en-US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(1)</m:t>
                          </m:r>
                        </m:e>
                      </m:d>
                    </m:oMath>
                  </m:oMathPara>
                </a14:m>
                <a:endParaRPr lang="en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ru-RU" sz="2000" dirty="0"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40" name="Google Shape;86;p16">
                <a:extLst>
                  <a:ext uri="{FF2B5EF4-FFF2-40B4-BE49-F238E27FC236}">
                    <a16:creationId xmlns:a16="http://schemas.microsoft.com/office/drawing/2014/main" id="{D9691923-7B21-B224-A6C9-DB78F3810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" y="1948722"/>
                <a:ext cx="4878888" cy="1256937"/>
              </a:xfrm>
              <a:prstGeom prst="rect">
                <a:avLst/>
              </a:prstGeom>
              <a:blipFill>
                <a:blip r:embed="rId3"/>
                <a:stretch>
                  <a:fillRect t="-39000" b="-12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86;p16">
                <a:extLst>
                  <a:ext uri="{FF2B5EF4-FFF2-40B4-BE49-F238E27FC236}">
                    <a16:creationId xmlns:a16="http://schemas.microsoft.com/office/drawing/2014/main" id="{0522F6A3-CE2E-9449-1ACF-D4B04B5A8F92}"/>
                  </a:ext>
                </a:extLst>
              </p:cNvPr>
              <p:cNvSpPr txBox="1"/>
              <p:nvPr/>
            </p:nvSpPr>
            <p:spPr>
              <a:xfrm>
                <a:off x="756000" y="3109876"/>
                <a:ext cx="4878888" cy="585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marR="32173" indent="16933"/>
                <a:r>
                  <a:rPr lang="ru-RU" sz="1867" spc="-27" dirty="0">
                    <a:latin typeface="Roboto" panose="02000000000000000000" pitchFamily="2" charset="0"/>
                    <a:ea typeface="Roboto" panose="02000000000000000000" pitchFamily="2" charset="0"/>
                  </a:rPr>
                  <a:t>Требуется</a:t>
                </a:r>
                <a:r>
                  <a:rPr lang="ru-RU" sz="1867" spc="-6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spc="-27" dirty="0">
                    <a:latin typeface="Roboto" panose="02000000000000000000" pitchFamily="2" charset="0"/>
                    <a:ea typeface="Roboto" panose="02000000000000000000" pitchFamily="2" charset="0"/>
                  </a:rPr>
                  <a:t>построить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spc="-27" dirty="0">
                    <a:latin typeface="Roboto" panose="02000000000000000000" pitchFamily="2" charset="0"/>
                    <a:ea typeface="Roboto" panose="02000000000000000000" pitchFamily="2" charset="0"/>
                  </a:rPr>
                  <a:t>классификатор</a:t>
                </a:r>
                <a:r>
                  <a:rPr lang="ru-RU" sz="1867" spc="-6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67" i="1" spc="-6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Ф′</m:t>
                    </m:r>
                  </m:oMath>
                </a14:m>
                <a:r>
                  <a:rPr lang="ru-RU" sz="1867" spc="-27" dirty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spc="-27" dirty="0">
                    <a:latin typeface="Roboto" panose="02000000000000000000" pitchFamily="2" charset="0"/>
                    <a:ea typeface="Roboto" panose="02000000000000000000" pitchFamily="2" charset="0"/>
                  </a:rPr>
                  <a:t>макси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мально близкий к</a:t>
                </a:r>
                <a:r>
                  <a:rPr lang="ru-RU" sz="1867" i="1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67" i="1" spc="-6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</m:t>
                    </m:r>
                  </m:oMath>
                </a14:m>
                <a:r>
                  <a:rPr lang="ru-RU" sz="1867" i="1" dirty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endParaRPr lang="ru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3" name="Google Shape;86;p16">
                <a:extLst>
                  <a:ext uri="{FF2B5EF4-FFF2-40B4-BE49-F238E27FC236}">
                    <a16:creationId xmlns:a16="http://schemas.microsoft.com/office/drawing/2014/main" id="{0522F6A3-CE2E-9449-1ACF-D4B04B5A8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" y="3109876"/>
                <a:ext cx="4878888" cy="585867"/>
              </a:xfrm>
              <a:prstGeom prst="rect">
                <a:avLst/>
              </a:prstGeom>
              <a:blipFill>
                <a:blip r:embed="rId4"/>
                <a:stretch>
                  <a:fillRect l="-260" t="-2128" b="-3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Google Shape;89;p16">
            <a:extLst>
              <a:ext uri="{FF2B5EF4-FFF2-40B4-BE49-F238E27FC236}">
                <a16:creationId xmlns:a16="http://schemas.microsoft.com/office/drawing/2014/main" id="{1059DDA1-59F2-4F45-0376-07356841AE88}"/>
              </a:ext>
            </a:extLst>
          </p:cNvPr>
          <p:cNvSpPr/>
          <p:nvPr/>
        </p:nvSpPr>
        <p:spPr>
          <a:xfrm>
            <a:off x="180000" y="3219743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86;p16">
                <a:extLst>
                  <a:ext uri="{FF2B5EF4-FFF2-40B4-BE49-F238E27FC236}">
                    <a16:creationId xmlns:a16="http://schemas.microsoft.com/office/drawing/2014/main" id="{3C307B03-0F4A-C763-326A-41D8A480F935}"/>
                  </a:ext>
                </a:extLst>
              </p:cNvPr>
              <p:cNvSpPr txBox="1"/>
              <p:nvPr/>
            </p:nvSpPr>
            <p:spPr>
              <a:xfrm>
                <a:off x="756000" y="3765923"/>
                <a:ext cx="4991620" cy="995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marR="32173" indent="16933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Документ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 называется положительным примером категории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, если </a:t>
                </a:r>
                <a14:m>
                  <m:oMath xmlns:m="http://schemas.openxmlformats.org/officeDocument/2006/math"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Ф(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67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 1</m:t>
                    </m:r>
                  </m:oMath>
                </a14:m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</a:p>
              <a:p>
                <a:pPr marR="32173" indent="16933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и отрицательным  в противном случае.</a:t>
                </a:r>
                <a:endParaRPr lang="en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5" name="Google Shape;86;p16">
                <a:extLst>
                  <a:ext uri="{FF2B5EF4-FFF2-40B4-BE49-F238E27FC236}">
                    <a16:creationId xmlns:a16="http://schemas.microsoft.com/office/drawing/2014/main" id="{3C307B03-0F4A-C763-326A-41D8A480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" y="3765923"/>
                <a:ext cx="4991620" cy="995341"/>
              </a:xfrm>
              <a:prstGeom prst="rect">
                <a:avLst/>
              </a:prstGeom>
              <a:blipFill>
                <a:blip r:embed="rId5"/>
                <a:stretch>
                  <a:fillRect l="-254" t="-1266" r="-761" b="-113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62EE7A11-1F21-AB27-A9F7-09C0A394293A}"/>
              </a:ext>
            </a:extLst>
          </p:cNvPr>
          <p:cNvSpPr/>
          <p:nvPr/>
        </p:nvSpPr>
        <p:spPr>
          <a:xfrm>
            <a:off x="180000" y="384095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86;p16">
                <a:extLst>
                  <a:ext uri="{FF2B5EF4-FFF2-40B4-BE49-F238E27FC236}">
                    <a16:creationId xmlns:a16="http://schemas.microsoft.com/office/drawing/2014/main" id="{6DBC17EA-214E-01A0-A4DF-8CD88B4EB1B4}"/>
                  </a:ext>
                </a:extLst>
              </p:cNvPr>
              <p:cNvSpPr txBox="1"/>
              <p:nvPr/>
            </p:nvSpPr>
            <p:spPr>
              <a:xfrm>
                <a:off x="756000" y="4718060"/>
                <a:ext cx="4997428" cy="2139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indent="16933" algn="just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Если</a:t>
                </a:r>
                <a:r>
                  <a:rPr lang="ru-RU" sz="1867" spc="-7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классификатор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выдает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точный</a:t>
                </a:r>
                <a:r>
                  <a:rPr lang="ru-RU" sz="1867" spc="-67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:pPr indent="16933" algn="just"/>
                <a:r>
                  <a:rPr lang="ru-RU" sz="1867" spc="-13" dirty="0">
                    <a:latin typeface="Roboto" panose="02000000000000000000" pitchFamily="2" charset="0"/>
                    <a:ea typeface="Roboto" panose="02000000000000000000" pitchFamily="2" charset="0"/>
                  </a:rPr>
                  <a:t>ответ:</a:t>
                </a:r>
                <a:r>
                  <a:rPr lang="en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x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→{0,</m:t>
                    </m:r>
                    <m:r>
                      <a:rPr lang="ru-RU" sz="1867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  <m:r>
                      <a:rPr lang="en-US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         </m:t>
                    </m:r>
                    <m:r>
                      <a:rPr lang="ru-RU" sz="1867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(2)</m:t>
                    </m:r>
                  </m:oMath>
                </a14:m>
                <a:endParaRPr lang="en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algn="just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то</a:t>
                </a:r>
                <a:r>
                  <a:rPr lang="ru-RU" sz="1867" spc="-6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классификация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называется</a:t>
                </a:r>
                <a:r>
                  <a:rPr lang="ru-RU" sz="1867" spc="-7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spc="-13" dirty="0">
                    <a:latin typeface="Roboto" panose="02000000000000000000" pitchFamily="2" charset="0"/>
                    <a:ea typeface="Roboto" panose="02000000000000000000" pitchFamily="2" charset="0"/>
                  </a:rPr>
                  <a:t>точной.</a:t>
                </a:r>
                <a:endParaRPr lang="en-RU" sz="1867" spc="-13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algn="just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Если классификатор определяет степень подобия документа</a:t>
                </a:r>
                <a:endParaRPr lang="ru-RU" sz="1867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𝐶𝑆𝑉</m:t>
                      </m:r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</m:t>
                      </m:r>
                      <m:r>
                        <a:rPr lang="en-US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ru-RU" sz="1867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ru-RU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0,</m:t>
                          </m:r>
                          <m:r>
                            <a:rPr lang="ru-RU" sz="1867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867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</m:t>
                      </m:r>
                      <m:d>
                        <m:dPr>
                          <m:ctrlP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67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sz="1867" dirty="0">
                  <a:latin typeface="Roboto" panose="02000000000000000000" pitchFamily="2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то</a:t>
                </a:r>
                <a:r>
                  <a:rPr lang="ru-RU" sz="1867" spc="-6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классификация</a:t>
                </a:r>
                <a:r>
                  <a:rPr lang="ru-RU" sz="1867" spc="-5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dirty="0">
                    <a:latin typeface="Roboto" panose="02000000000000000000" pitchFamily="2" charset="0"/>
                    <a:ea typeface="Roboto" panose="02000000000000000000" pitchFamily="2" charset="0"/>
                  </a:rPr>
                  <a:t>называется</a:t>
                </a:r>
                <a:r>
                  <a:rPr lang="ru-RU" sz="1867" spc="-73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867" spc="-13" dirty="0">
                    <a:latin typeface="Roboto" panose="02000000000000000000" pitchFamily="2" charset="0"/>
                    <a:ea typeface="Roboto" panose="02000000000000000000" pitchFamily="2" charset="0"/>
                  </a:rPr>
                  <a:t>пороговой.</a:t>
                </a:r>
                <a:endParaRPr lang="en-RU" sz="1867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ru-RU" sz="1867" dirty="0"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47" name="Google Shape;86;p16">
                <a:extLst>
                  <a:ext uri="{FF2B5EF4-FFF2-40B4-BE49-F238E27FC236}">
                    <a16:creationId xmlns:a16="http://schemas.microsoft.com/office/drawing/2014/main" id="{6DBC17EA-214E-01A0-A4DF-8CD88B4EB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" y="4718060"/>
                <a:ext cx="4997428" cy="2139940"/>
              </a:xfrm>
              <a:prstGeom prst="rect">
                <a:avLst/>
              </a:prstGeom>
              <a:blipFill>
                <a:blip r:embed="rId6"/>
                <a:stretch>
                  <a:fillRect l="-253" t="-592" r="-253" b="-2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Google Shape;89;p16">
            <a:extLst>
              <a:ext uri="{FF2B5EF4-FFF2-40B4-BE49-F238E27FC236}">
                <a16:creationId xmlns:a16="http://schemas.microsoft.com/office/drawing/2014/main" id="{BC09BEA5-F7A0-14BC-3FF3-310C8526FF0B}"/>
              </a:ext>
            </a:extLst>
          </p:cNvPr>
          <p:cNvSpPr/>
          <p:nvPr/>
        </p:nvSpPr>
        <p:spPr>
          <a:xfrm>
            <a:off x="200947" y="4827927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54420A-8D56-03AD-420D-10B1C59EB7CE}"/>
              </a:ext>
            </a:extLst>
          </p:cNvPr>
          <p:cNvCxnSpPr/>
          <p:nvPr/>
        </p:nvCxnSpPr>
        <p:spPr>
          <a:xfrm>
            <a:off x="10125301" y="2908677"/>
            <a:ext cx="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6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9188A1-1459-E82C-7CB8-ED5803549956}"/>
              </a:ext>
            </a:extLst>
          </p:cNvPr>
          <p:cNvSpPr/>
          <p:nvPr/>
        </p:nvSpPr>
        <p:spPr>
          <a:xfrm>
            <a:off x="6582268" y="1268856"/>
            <a:ext cx="2304000" cy="48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ПРОБЛЕМА</a:t>
            </a:r>
          </a:p>
        </p:txBody>
      </p:sp>
      <p:cxnSp>
        <p:nvCxnSpPr>
          <p:cNvPr id="14" name="Прямая со стрелкой 4">
            <a:extLst>
              <a:ext uri="{FF2B5EF4-FFF2-40B4-BE49-F238E27FC236}">
                <a16:creationId xmlns:a16="http://schemas.microsoft.com/office/drawing/2014/main" id="{8FF094CA-35A3-29F4-7084-A8678FABC2D7}"/>
              </a:ext>
            </a:extLst>
          </p:cNvPr>
          <p:cNvCxnSpPr>
            <a:cxnSpLocks/>
          </p:cNvCxnSpPr>
          <p:nvPr/>
        </p:nvCxnSpPr>
        <p:spPr>
          <a:xfrm>
            <a:off x="10555965" y="4335589"/>
            <a:ext cx="0" cy="3840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9CFEFF-EAEA-D430-C58C-BDB2B06EF5E1}"/>
              </a:ext>
            </a:extLst>
          </p:cNvPr>
          <p:cNvSpPr/>
          <p:nvPr/>
        </p:nvSpPr>
        <p:spPr>
          <a:xfrm>
            <a:off x="9383589" y="4709329"/>
            <a:ext cx="2304000" cy="912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МОДЕЛЬ ЧАСТИЧНОГО ОБУЧЕНИЯ (</a:t>
            </a:r>
            <a:r>
              <a:rPr lang="en-US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SSL)</a:t>
            </a:r>
            <a:endParaRPr lang="ru-RU" sz="1867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8D8CC-CF42-B2B5-FD00-76110B222E9A}"/>
              </a:ext>
            </a:extLst>
          </p:cNvPr>
          <p:cNvSpPr/>
          <p:nvPr/>
        </p:nvSpPr>
        <p:spPr>
          <a:xfrm>
            <a:off x="9383589" y="1268856"/>
            <a:ext cx="2304000" cy="48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РЕШЕНИЕ</a:t>
            </a:r>
          </a:p>
        </p:txBody>
      </p:sp>
      <p:cxnSp>
        <p:nvCxnSpPr>
          <p:cNvPr id="15" name="Google Shape;64;p14">
            <a:extLst>
              <a:ext uri="{FF2B5EF4-FFF2-40B4-BE49-F238E27FC236}">
                <a16:creationId xmlns:a16="http://schemas.microsoft.com/office/drawing/2014/main" id="{041FB9D5-3E3B-89CF-1293-B577BB5DDE43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A0FA3235-C303-3B1A-E481-5A7B76750F63}"/>
              </a:ext>
            </a:extLst>
          </p:cNvPr>
          <p:cNvSpPr txBox="1"/>
          <p:nvPr/>
        </p:nvSpPr>
        <p:spPr>
          <a:xfrm>
            <a:off x="301524" y="96001"/>
            <a:ext cx="11681505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Актуальность работы</a:t>
            </a:r>
            <a:endParaRPr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3E9713-93D0-E63E-0F94-86FB8D4129B5}"/>
              </a:ext>
            </a:extLst>
          </p:cNvPr>
          <p:cNvSpPr/>
          <p:nvPr/>
        </p:nvSpPr>
        <p:spPr>
          <a:xfrm>
            <a:off x="6479020" y="2054713"/>
            <a:ext cx="2592000" cy="230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6933"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РАЗМЕТКА ДАННЫХ:</a:t>
            </a:r>
          </a:p>
          <a:p>
            <a:pPr marL="16933"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МЕДЛЕННО</a:t>
            </a:r>
          </a:p>
          <a:p>
            <a:pPr marL="16933"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ДОРОГО</a:t>
            </a:r>
          </a:p>
          <a:p>
            <a:pPr marL="16933"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ТРУДОЗАТРАТНО</a:t>
            </a:r>
          </a:p>
          <a:p>
            <a:pPr marL="16933" algn="ctr"/>
            <a:r>
              <a:rPr lang="ru-RU" sz="1867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НЕ ВСЕГДА НАДЕЖНО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5CC0642-AA7C-D974-32C9-A5B9C090B64B}"/>
              </a:ext>
            </a:extLst>
          </p:cNvPr>
          <p:cNvSpPr/>
          <p:nvPr/>
        </p:nvSpPr>
        <p:spPr>
          <a:xfrm>
            <a:off x="9259965" y="2048904"/>
            <a:ext cx="2592000" cy="2304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НЕМНОГО РАЗМЕЧЕННЫХ ДАННЫХ</a:t>
            </a:r>
          </a:p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ru-RU" sz="1867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МНОГО НЕРАЗМЕЧЕННЫХ ДАННЫХ</a:t>
            </a:r>
          </a:p>
        </p:txBody>
      </p:sp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4C541FF4-A777-0A84-DE41-C38FB260CBEC}"/>
              </a:ext>
            </a:extLst>
          </p:cNvPr>
          <p:cNvSpPr/>
          <p:nvPr/>
        </p:nvSpPr>
        <p:spPr>
          <a:xfrm>
            <a:off x="1991544" y="1196752"/>
            <a:ext cx="2200000" cy="48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</a:p>
        </p:txBody>
      </p:sp>
      <p:sp>
        <p:nvSpPr>
          <p:cNvPr id="26" name="Прямоугольник 9">
            <a:extLst>
              <a:ext uri="{FF2B5EF4-FFF2-40B4-BE49-F238E27FC236}">
                <a16:creationId xmlns:a16="http://schemas.microsoft.com/office/drawing/2014/main" id="{A10B43CC-A6A6-FADC-0018-A36EEE55008B}"/>
              </a:ext>
            </a:extLst>
          </p:cNvPr>
          <p:cNvSpPr/>
          <p:nvPr/>
        </p:nvSpPr>
        <p:spPr>
          <a:xfrm>
            <a:off x="455459" y="2064165"/>
            <a:ext cx="5177055" cy="1241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ПРОДЕМОНСТРИРОВАТЬ, ЧТО ИСПОЛЬЗОВАНИЕ НЕРАЗМЕЧЕННЫХ ДАННЫХ ПОЗВОЛЯЕТ ПОВЫСИТЬ ТОЧНОСТЬ КЛАССИФИКАТОРА ТЕКСТОВ</a:t>
            </a:r>
          </a:p>
        </p:txBody>
      </p:sp>
      <p:sp>
        <p:nvSpPr>
          <p:cNvPr id="27" name="Прямоугольник 10">
            <a:extLst>
              <a:ext uri="{FF2B5EF4-FFF2-40B4-BE49-F238E27FC236}">
                <a16:creationId xmlns:a16="http://schemas.microsoft.com/office/drawing/2014/main" id="{2032D417-3241-01BA-2DE6-C4656BE20F0B}"/>
              </a:ext>
            </a:extLst>
          </p:cNvPr>
          <p:cNvSpPr/>
          <p:nvPr/>
        </p:nvSpPr>
        <p:spPr>
          <a:xfrm>
            <a:off x="455459" y="4544520"/>
            <a:ext cx="5177055" cy="1241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ПОСТРОИТЬ </a:t>
            </a:r>
            <a:r>
              <a:rPr lang="en-US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SSL</a:t>
            </a:r>
            <a:r>
              <a:rPr lang="ru-RU" sz="1867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-МОДЕЛЬ, КОТОРАЯ БУДЕТ КЛАССИФИЦИРОВАТЬ ТЕКСТЫ ЛУЧШЕ МОДЕЛИ, ОБУЧЕННОЙ ТОЛЬКО НА РАЗМЕЧЕННЫХ ДАННЫХ</a:t>
            </a:r>
          </a:p>
        </p:txBody>
      </p:sp>
      <p:sp>
        <p:nvSpPr>
          <p:cNvPr id="28" name="Прямоугольник 11">
            <a:extLst>
              <a:ext uri="{FF2B5EF4-FFF2-40B4-BE49-F238E27FC236}">
                <a16:creationId xmlns:a16="http://schemas.microsoft.com/office/drawing/2014/main" id="{87D345D3-892C-B0E0-C624-C590D42EB577}"/>
              </a:ext>
            </a:extLst>
          </p:cNvPr>
          <p:cNvSpPr/>
          <p:nvPr/>
        </p:nvSpPr>
        <p:spPr>
          <a:xfrm>
            <a:off x="1943985" y="3645024"/>
            <a:ext cx="2200000" cy="5280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ЗАДАЧА</a:t>
            </a:r>
          </a:p>
        </p:txBody>
      </p:sp>
      <p:cxnSp>
        <p:nvCxnSpPr>
          <p:cNvPr id="30" name="Прямая со стрелкой 4">
            <a:extLst>
              <a:ext uri="{FF2B5EF4-FFF2-40B4-BE49-F238E27FC236}">
                <a16:creationId xmlns:a16="http://schemas.microsoft.com/office/drawing/2014/main" id="{8FD0CF03-8018-E92E-1BDC-FE1F70BBF0F4}"/>
              </a:ext>
            </a:extLst>
          </p:cNvPr>
          <p:cNvCxnSpPr>
            <a:cxnSpLocks/>
          </p:cNvCxnSpPr>
          <p:nvPr/>
        </p:nvCxnSpPr>
        <p:spPr>
          <a:xfrm>
            <a:off x="3071664" y="1717205"/>
            <a:ext cx="0" cy="3360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4">
            <a:extLst>
              <a:ext uri="{FF2B5EF4-FFF2-40B4-BE49-F238E27FC236}">
                <a16:creationId xmlns:a16="http://schemas.microsoft.com/office/drawing/2014/main" id="{45FEB344-2842-5960-743B-5CE1FCD5646D}"/>
              </a:ext>
            </a:extLst>
          </p:cNvPr>
          <p:cNvCxnSpPr>
            <a:cxnSpLocks/>
          </p:cNvCxnSpPr>
          <p:nvPr/>
        </p:nvCxnSpPr>
        <p:spPr>
          <a:xfrm>
            <a:off x="3037541" y="4219292"/>
            <a:ext cx="0" cy="3360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4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1245" y="1651707"/>
            <a:ext cx="2544000" cy="96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Выбрать только новости на русском языке из категорий – бизнес, экономика, финансы</a:t>
            </a:r>
          </a:p>
        </p:txBody>
      </p:sp>
      <p:sp>
        <p:nvSpPr>
          <p:cNvPr id="4" name="Блок-схема: сохраненные данные 3"/>
          <p:cNvSpPr/>
          <p:nvPr/>
        </p:nvSpPr>
        <p:spPr>
          <a:xfrm>
            <a:off x="6656255" y="1516945"/>
            <a:ext cx="2736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20170301.</a:t>
            </a:r>
            <a:r>
              <a:rPr lang="en-US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csv</a:t>
            </a:r>
            <a:endParaRPr lang="ru-RU" sz="1467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576 383 новостей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51245" y="2906557"/>
            <a:ext cx="2544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Произвести </a:t>
            </a:r>
            <a:r>
              <a:rPr lang="en-US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EDA</a:t>
            </a:r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убрать повторяющиеся новости датасет 35 521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1245" y="3867501"/>
            <a:ext cx="25440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Выгрузить отдельно первые 2069 новостей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1245" y="4861649"/>
            <a:ext cx="2544000" cy="576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Разметить данные на 5 классов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51245" y="5805799"/>
            <a:ext cx="2544000" cy="816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Предобработка данных – стэминг, лемматизация, токенизация и др.</a:t>
            </a:r>
          </a:p>
        </p:txBody>
      </p:sp>
      <p:sp>
        <p:nvSpPr>
          <p:cNvPr id="15" name="Блок-схема: сохраненные данные 14"/>
          <p:cNvSpPr/>
          <p:nvPr/>
        </p:nvSpPr>
        <p:spPr>
          <a:xfrm>
            <a:off x="9361713" y="1516945"/>
            <a:ext cx="2736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20170901.</a:t>
            </a:r>
            <a:r>
              <a:rPr lang="en-US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csv</a:t>
            </a:r>
            <a:endParaRPr lang="ru-RU" sz="1467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617 990 новостей</a:t>
            </a:r>
          </a:p>
        </p:txBody>
      </p:sp>
      <p:sp>
        <p:nvSpPr>
          <p:cNvPr id="16" name="Блок-схема: сохраненные данные 15"/>
          <p:cNvSpPr/>
          <p:nvPr/>
        </p:nvSpPr>
        <p:spPr>
          <a:xfrm>
            <a:off x="9361712" y="2322591"/>
            <a:ext cx="2736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20170601.</a:t>
            </a:r>
            <a:r>
              <a:rPr lang="en-US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csv</a:t>
            </a:r>
            <a:endParaRPr lang="ru-RU" sz="1467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584 369 новостей</a:t>
            </a:r>
          </a:p>
        </p:txBody>
      </p:sp>
      <p:sp>
        <p:nvSpPr>
          <p:cNvPr id="17" name="Блок-схема: сохраненные данные 16"/>
          <p:cNvSpPr/>
          <p:nvPr/>
        </p:nvSpPr>
        <p:spPr>
          <a:xfrm>
            <a:off x="3120000" y="2958809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Датасет новостей</a:t>
            </a:r>
          </a:p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37 243 записи</a:t>
            </a:r>
          </a:p>
        </p:txBody>
      </p:sp>
      <p:sp>
        <p:nvSpPr>
          <p:cNvPr id="18" name="Блок-схема: сохраненные данные 17"/>
          <p:cNvSpPr/>
          <p:nvPr/>
        </p:nvSpPr>
        <p:spPr>
          <a:xfrm>
            <a:off x="6656255" y="2319481"/>
            <a:ext cx="2736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20171201.</a:t>
            </a:r>
            <a:r>
              <a:rPr lang="en-US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csv</a:t>
            </a:r>
            <a:endParaRPr lang="ru-RU" sz="1467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14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227 387 новостей</a:t>
            </a:r>
          </a:p>
        </p:txBody>
      </p:sp>
      <p:sp>
        <p:nvSpPr>
          <p:cNvPr id="19" name="Блок-схема: сохраненные данные 18"/>
          <p:cNvSpPr/>
          <p:nvPr/>
        </p:nvSpPr>
        <p:spPr>
          <a:xfrm>
            <a:off x="3120000" y="4776192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Размеченный датасет новостей 2 069 записей</a:t>
            </a:r>
          </a:p>
        </p:txBody>
      </p:sp>
      <p:sp>
        <p:nvSpPr>
          <p:cNvPr id="20" name="Блок-схема: сохраненные данные 19"/>
          <p:cNvSpPr/>
          <p:nvPr/>
        </p:nvSpPr>
        <p:spPr>
          <a:xfrm>
            <a:off x="3120000" y="3815248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Датасет новостей</a:t>
            </a:r>
          </a:p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2 069 записей</a:t>
            </a:r>
          </a:p>
        </p:txBody>
      </p:sp>
      <p:sp>
        <p:nvSpPr>
          <p:cNvPr id="21" name="Блок-схема: сохраненные данные 20"/>
          <p:cNvSpPr/>
          <p:nvPr/>
        </p:nvSpPr>
        <p:spPr>
          <a:xfrm>
            <a:off x="3120000" y="5890632"/>
            <a:ext cx="3552000" cy="7200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7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Размеченный датасет с предобработанными данными 2 069 записей</a:t>
            </a:r>
          </a:p>
        </p:txBody>
      </p:sp>
      <p:cxnSp>
        <p:nvCxnSpPr>
          <p:cNvPr id="25" name="Соединительная линия уступом 24"/>
          <p:cNvCxnSpPr>
            <a:stCxn id="4" idx="1"/>
            <a:endCxn id="3" idx="3"/>
          </p:cNvCxnSpPr>
          <p:nvPr/>
        </p:nvCxnSpPr>
        <p:spPr>
          <a:xfrm rot="10800000" flipV="1">
            <a:off x="2895248" y="1876945"/>
            <a:ext cx="3761009" cy="254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ная линия уступом 28"/>
          <p:cNvCxnSpPr>
            <a:cxnSpLocks/>
            <a:stCxn id="3" idx="2"/>
            <a:endCxn id="17" idx="0"/>
          </p:cNvCxnSpPr>
          <p:nvPr/>
        </p:nvCxnSpPr>
        <p:spPr>
          <a:xfrm rot="16200000" flipH="1">
            <a:off x="3086073" y="1148880"/>
            <a:ext cx="347103" cy="32727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  <a:stCxn id="17" idx="1"/>
            <a:endCxn id="11" idx="3"/>
          </p:cNvCxnSpPr>
          <p:nvPr/>
        </p:nvCxnSpPr>
        <p:spPr>
          <a:xfrm flipH="1" flipV="1">
            <a:off x="2895245" y="3266557"/>
            <a:ext cx="22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2" idx="3"/>
            <a:endCxn id="20" idx="1"/>
          </p:cNvCxnSpPr>
          <p:nvPr/>
        </p:nvCxnSpPr>
        <p:spPr>
          <a:xfrm>
            <a:off x="2895245" y="4155501"/>
            <a:ext cx="224755" cy="1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cxnSpLocks/>
          </p:cNvCxnSpPr>
          <p:nvPr/>
        </p:nvCxnSpPr>
        <p:spPr>
          <a:xfrm>
            <a:off x="2845444" y="5125393"/>
            <a:ext cx="2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cxnSpLocks/>
          </p:cNvCxnSpPr>
          <p:nvPr/>
        </p:nvCxnSpPr>
        <p:spPr>
          <a:xfrm>
            <a:off x="2857465" y="6241268"/>
            <a:ext cx="2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>
            <a:cxnSpLocks/>
            <a:stCxn id="20" idx="2"/>
            <a:endCxn id="13" idx="0"/>
          </p:cNvCxnSpPr>
          <p:nvPr/>
        </p:nvCxnSpPr>
        <p:spPr>
          <a:xfrm rot="5400000">
            <a:off x="3096424" y="3062071"/>
            <a:ext cx="326401" cy="3272755"/>
          </a:xfrm>
          <a:prstGeom prst="bentConnector3">
            <a:avLst>
              <a:gd name="adj1" fmla="val 39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ная линия уступом 46"/>
          <p:cNvCxnSpPr>
            <a:cxnSpLocks/>
            <a:stCxn id="19" idx="2"/>
            <a:endCxn id="14" idx="0"/>
          </p:cNvCxnSpPr>
          <p:nvPr/>
        </p:nvCxnSpPr>
        <p:spPr>
          <a:xfrm rot="5400000">
            <a:off x="3104821" y="4014617"/>
            <a:ext cx="309607" cy="32727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oogle Shape;64;p14">
            <a:extLst>
              <a:ext uri="{FF2B5EF4-FFF2-40B4-BE49-F238E27FC236}">
                <a16:creationId xmlns:a16="http://schemas.microsoft.com/office/drawing/2014/main" id="{B7F5E778-5EEE-8F89-B2B3-DE5888C8B67E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80;p16">
            <a:extLst>
              <a:ext uri="{FF2B5EF4-FFF2-40B4-BE49-F238E27FC236}">
                <a16:creationId xmlns:a16="http://schemas.microsoft.com/office/drawing/2014/main" id="{66A07E27-C758-3F57-4F9C-03D9F02F7194}"/>
              </a:ext>
            </a:extLst>
          </p:cNvPr>
          <p:cNvSpPr txBox="1"/>
          <p:nvPr/>
        </p:nvSpPr>
        <p:spPr>
          <a:xfrm>
            <a:off x="351246" y="96001"/>
            <a:ext cx="11631783" cy="72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Схема обучения модели в концепции </a:t>
            </a:r>
            <a:r>
              <a:rPr lang="en-GB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SSL</a:t>
            </a:r>
            <a:endParaRPr lang="en-GB" sz="40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39" name="Google Shape;158;p19">
            <a:extLst>
              <a:ext uri="{FF2B5EF4-FFF2-40B4-BE49-F238E27FC236}">
                <a16:creationId xmlns:a16="http://schemas.microsoft.com/office/drawing/2014/main" id="{C1FB6E40-8592-9724-154C-691858C8200B}"/>
              </a:ext>
            </a:extLst>
          </p:cNvPr>
          <p:cNvSpPr txBox="1"/>
          <p:nvPr/>
        </p:nvSpPr>
        <p:spPr>
          <a:xfrm>
            <a:off x="3013564" y="1050225"/>
            <a:ext cx="8673339" cy="42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rtl="0"/>
            <a:r>
              <a:rPr lang="ru-RU" sz="2133" b="1" dirty="0">
                <a:latin typeface="Roboto"/>
                <a:ea typeface="Roboto"/>
                <a:cs typeface="Roboto"/>
                <a:sym typeface="Roboto"/>
              </a:rPr>
              <a:t>ИЗУЧЕНИЕ ДАТАСЕТОВ НОВОСТЕЙ / ПРЕДОБРАБОТКА ДАННЫХ </a:t>
            </a:r>
          </a:p>
        </p:txBody>
      </p:sp>
      <p:sp>
        <p:nvSpPr>
          <p:cNvPr id="40" name="Google Shape;181;p19">
            <a:extLst>
              <a:ext uri="{FF2B5EF4-FFF2-40B4-BE49-F238E27FC236}">
                <a16:creationId xmlns:a16="http://schemas.microsoft.com/office/drawing/2014/main" id="{54EB0923-1737-396A-945D-3AD40B95289E}"/>
              </a:ext>
            </a:extLst>
          </p:cNvPr>
          <p:cNvSpPr/>
          <p:nvPr/>
        </p:nvSpPr>
        <p:spPr>
          <a:xfrm>
            <a:off x="735037" y="1024241"/>
            <a:ext cx="2064000" cy="480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Google Shape;182;p19">
            <a:extLst>
              <a:ext uri="{FF2B5EF4-FFF2-40B4-BE49-F238E27FC236}">
                <a16:creationId xmlns:a16="http://schemas.microsoft.com/office/drawing/2014/main" id="{DC1A8039-1A01-80E9-4733-7A1CF927A6F7}"/>
              </a:ext>
            </a:extLst>
          </p:cNvPr>
          <p:cNvSpPr txBox="1"/>
          <p:nvPr/>
        </p:nvSpPr>
        <p:spPr>
          <a:xfrm>
            <a:off x="872941" y="1042425"/>
            <a:ext cx="1772779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rtl="0">
              <a:lnSpc>
                <a:spcPct val="107142"/>
              </a:lnSpc>
            </a:pPr>
            <a:r>
              <a:rPr lang="ru" sz="2667" dirty="0">
                <a:latin typeface="Roboto Medium"/>
                <a:ea typeface="Roboto Medium"/>
                <a:cs typeface="Roboto Medium"/>
                <a:sym typeface="Roboto Medium"/>
              </a:rPr>
              <a:t>1-2</a:t>
            </a:r>
            <a:r>
              <a:rPr lang="ru" sz="1867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" sz="2133" dirty="0">
                <a:latin typeface="Roboto Medium"/>
                <a:ea typeface="Roboto Medium"/>
                <a:cs typeface="Roboto Medium"/>
                <a:sym typeface="Roboto Medium"/>
              </a:rPr>
              <a:t>этапы</a:t>
            </a:r>
            <a:endParaRPr sz="2133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" name="Прямая со стрелкой 4">
            <a:extLst>
              <a:ext uri="{FF2B5EF4-FFF2-40B4-BE49-F238E27FC236}">
                <a16:creationId xmlns:a16="http://schemas.microsoft.com/office/drawing/2014/main" id="{81F688B9-E3D7-D2F8-3620-463A54A46FF8}"/>
              </a:ext>
            </a:extLst>
          </p:cNvPr>
          <p:cNvCxnSpPr>
            <a:cxnSpLocks/>
          </p:cNvCxnSpPr>
          <p:nvPr/>
        </p:nvCxnSpPr>
        <p:spPr>
          <a:xfrm>
            <a:off x="1568700" y="3656320"/>
            <a:ext cx="0" cy="2400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Соединительная линия уступом 24">
            <a:extLst>
              <a:ext uri="{FF2B5EF4-FFF2-40B4-BE49-F238E27FC236}">
                <a16:creationId xmlns:a16="http://schemas.microsoft.com/office/drawing/2014/main" id="{1239E98F-CB27-0A1F-622D-8A1D5260925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80001" y="3318810"/>
            <a:ext cx="1618377" cy="3302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2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314633" y="96000"/>
            <a:ext cx="1166839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1 Анализ новостного д</a:t>
            </a:r>
            <a:r>
              <a:rPr lang="en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атасет</a:t>
            </a: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29" y="1111264"/>
            <a:ext cx="6000251" cy="44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4 корпуса неразмеченных новостных данных (2016-2017гг) из открытых источников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24508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4" name="Google Shape;86;p16">
            <a:extLst>
              <a:ext uri="{FF2B5EF4-FFF2-40B4-BE49-F238E27FC236}">
                <a16:creationId xmlns:a16="http://schemas.microsoft.com/office/drawing/2014/main" id="{780C93DB-BA75-BF11-1C23-B94B7D27837F}"/>
              </a:ext>
            </a:extLst>
          </p:cNvPr>
          <p:cNvSpPr txBox="1"/>
          <p:nvPr/>
        </p:nvSpPr>
        <p:spPr>
          <a:xfrm>
            <a:off x="1502909" y="2274584"/>
            <a:ext cx="5995171" cy="44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Датасет с корпусом из 576 383 новостей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Google Shape;89;p16">
            <a:extLst>
              <a:ext uri="{FF2B5EF4-FFF2-40B4-BE49-F238E27FC236}">
                <a16:creationId xmlns:a16="http://schemas.microsoft.com/office/drawing/2014/main" id="{4A5F682F-A2E8-3F35-C086-054B5DCB95B4}"/>
              </a:ext>
            </a:extLst>
          </p:cNvPr>
          <p:cNvSpPr/>
          <p:nvPr/>
        </p:nvSpPr>
        <p:spPr>
          <a:xfrm>
            <a:off x="868611" y="2408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60CCCF25-658F-1B2F-0967-FDEB83B623E8}"/>
              </a:ext>
            </a:extLst>
          </p:cNvPr>
          <p:cNvSpPr txBox="1"/>
          <p:nvPr/>
        </p:nvSpPr>
        <p:spPr>
          <a:xfrm>
            <a:off x="1507990" y="2934984"/>
            <a:ext cx="5933236" cy="44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Примеры новостей в датасете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BF9DDE8A-1866-FC6B-6764-69BECBB3B6A1}"/>
              </a:ext>
            </a:extLst>
          </p:cNvPr>
          <p:cNvSpPr/>
          <p:nvPr/>
        </p:nvSpPr>
        <p:spPr>
          <a:xfrm>
            <a:off x="873691" y="305356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189F2-1385-D9F1-4F61-0132C860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227" y="1133912"/>
            <a:ext cx="4215301" cy="2400000"/>
          </a:xfrm>
          <a:prstGeom prst="rect">
            <a:avLst/>
          </a:prstGeom>
        </p:spPr>
      </p:pic>
      <p:sp>
        <p:nvSpPr>
          <p:cNvPr id="24" name="Google Shape;86;p16">
            <a:extLst>
              <a:ext uri="{FF2B5EF4-FFF2-40B4-BE49-F238E27FC236}">
                <a16:creationId xmlns:a16="http://schemas.microsoft.com/office/drawing/2014/main" id="{3B0EBC58-FB18-8DB5-1FE3-D57BC7F46BE4}"/>
              </a:ext>
            </a:extLst>
          </p:cNvPr>
          <p:cNvSpPr txBox="1"/>
          <p:nvPr/>
        </p:nvSpPr>
        <p:spPr>
          <a:xfrm>
            <a:off x="1513069" y="5911864"/>
            <a:ext cx="9017771" cy="80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Значимые столбцы - title (краткое описание новости), description (контекст новости), link (web-источник нахождения новости)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BB3FED68-8BB5-FF3A-1FB5-131622BB21CF}"/>
              </a:ext>
            </a:extLst>
          </p:cNvPr>
          <p:cNvSpPr/>
          <p:nvPr/>
        </p:nvSpPr>
        <p:spPr>
          <a:xfrm>
            <a:off x="878771" y="604568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00641-DE29-ABC2-E401-8119927B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" y="3388228"/>
            <a:ext cx="10370332" cy="2544000"/>
          </a:xfrm>
          <a:prstGeom prst="rect">
            <a:avLst/>
          </a:prstGeom>
        </p:spPr>
      </p:pic>
      <p:sp>
        <p:nvSpPr>
          <p:cNvPr id="28" name="Google Shape;89;p16">
            <a:extLst>
              <a:ext uri="{FF2B5EF4-FFF2-40B4-BE49-F238E27FC236}">
                <a16:creationId xmlns:a16="http://schemas.microsoft.com/office/drawing/2014/main" id="{C339ED0C-D4DC-AB5F-549D-E6D742FF10A3}"/>
              </a:ext>
            </a:extLst>
          </p:cNvPr>
          <p:cNvSpPr/>
          <p:nvPr/>
        </p:nvSpPr>
        <p:spPr>
          <a:xfrm flipH="1">
            <a:off x="7022421" y="241405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15081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75302" y="96000"/>
            <a:ext cx="11274324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1 Анализ и обработка новостей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29" y="1111264"/>
            <a:ext cx="10500220" cy="44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Отобраны 37 243 новостей бизнеса, экономики и финансов на русском языке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24508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FE238-F569-7362-7C41-D5B7CEC1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91" y="1570656"/>
            <a:ext cx="9592084" cy="3079952"/>
          </a:xfrm>
          <a:prstGeom prst="rect">
            <a:avLst/>
          </a:prstGeom>
        </p:spPr>
      </p:pic>
      <p:sp>
        <p:nvSpPr>
          <p:cNvPr id="28" name="Google Shape;86;p16">
            <a:extLst>
              <a:ext uri="{FF2B5EF4-FFF2-40B4-BE49-F238E27FC236}">
                <a16:creationId xmlns:a16="http://schemas.microsoft.com/office/drawing/2014/main" id="{6B537A8D-3BFC-8492-9DAF-A28B199CFB0C}"/>
              </a:ext>
            </a:extLst>
          </p:cNvPr>
          <p:cNvSpPr txBox="1"/>
          <p:nvPr/>
        </p:nvSpPr>
        <p:spPr>
          <a:xfrm>
            <a:off x="1502909" y="4712983"/>
            <a:ext cx="10500220" cy="76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Произведена предобработка вручную текстов первых 2</a:t>
            </a:r>
            <a:r>
              <a:rPr lang="en-US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069 новостей из отобранных новостей бизнеса, экономики и финансов на русском языке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Google Shape;89;p16">
            <a:extLst>
              <a:ext uri="{FF2B5EF4-FFF2-40B4-BE49-F238E27FC236}">
                <a16:creationId xmlns:a16="http://schemas.microsoft.com/office/drawing/2014/main" id="{29EB500D-017D-87EC-46F6-CD0ECCA7DBFD}"/>
              </a:ext>
            </a:extLst>
          </p:cNvPr>
          <p:cNvSpPr/>
          <p:nvPr/>
        </p:nvSpPr>
        <p:spPr>
          <a:xfrm>
            <a:off x="868611" y="48468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sp>
        <p:nvSpPr>
          <p:cNvPr id="30" name="Google Shape;86;p16">
            <a:extLst>
              <a:ext uri="{FF2B5EF4-FFF2-40B4-BE49-F238E27FC236}">
                <a16:creationId xmlns:a16="http://schemas.microsoft.com/office/drawing/2014/main" id="{5D522FB5-7C10-3AA5-3EBA-A0002E6D5996}"/>
              </a:ext>
            </a:extLst>
          </p:cNvPr>
          <p:cNvSpPr txBox="1"/>
          <p:nvPr/>
        </p:nvSpPr>
        <p:spPr>
          <a:xfrm>
            <a:off x="1507989" y="5449583"/>
            <a:ext cx="10500220" cy="76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Произведена разметка новостей с целью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определени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я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оттенка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каждой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новост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для последующего прогнозирования разделения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 новостей на классы </a:t>
            </a:r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Google Shape;89;p16">
            <a:extLst>
              <a:ext uri="{FF2B5EF4-FFF2-40B4-BE49-F238E27FC236}">
                <a16:creationId xmlns:a16="http://schemas.microsoft.com/office/drawing/2014/main" id="{942F1E5A-0F11-3282-AC14-AF1E6E6FA1BA}"/>
              </a:ext>
            </a:extLst>
          </p:cNvPr>
          <p:cNvSpPr/>
          <p:nvPr/>
        </p:nvSpPr>
        <p:spPr>
          <a:xfrm>
            <a:off x="873691" y="5583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8012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4;p14">
            <a:extLst>
              <a:ext uri="{FF2B5EF4-FFF2-40B4-BE49-F238E27FC236}">
                <a16:creationId xmlns:a16="http://schemas.microsoft.com/office/drawing/2014/main" id="{542489F5-7455-D968-A0B0-170589BC2C06}"/>
              </a:ext>
            </a:extLst>
          </p:cNvPr>
          <p:cNvCxnSpPr/>
          <p:nvPr/>
        </p:nvCxnSpPr>
        <p:spPr>
          <a:xfrm>
            <a:off x="-32120" y="864000"/>
            <a:ext cx="9213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2C9C7753-4454-4678-08B2-38E2F08CDBBF}"/>
              </a:ext>
            </a:extLst>
          </p:cNvPr>
          <p:cNvSpPr txBox="1"/>
          <p:nvPr/>
        </p:nvSpPr>
        <p:spPr>
          <a:xfrm>
            <a:off x="275303" y="96000"/>
            <a:ext cx="1170772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Этап 2 Предобработка данных</a:t>
            </a:r>
          </a:p>
        </p:txBody>
      </p:sp>
      <p:sp>
        <p:nvSpPr>
          <p:cNvPr id="25" name="Google Shape;86;p16">
            <a:extLst>
              <a:ext uri="{FF2B5EF4-FFF2-40B4-BE49-F238E27FC236}">
                <a16:creationId xmlns:a16="http://schemas.microsoft.com/office/drawing/2014/main" id="{9A297BAB-8A48-4795-C227-1E8C88F1190A}"/>
              </a:ext>
            </a:extLst>
          </p:cNvPr>
          <p:cNvSpPr txBox="1"/>
          <p:nvPr/>
        </p:nvSpPr>
        <p:spPr>
          <a:xfrm>
            <a:off x="1497829" y="1004584"/>
            <a:ext cx="10282692" cy="10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В процессе разметки новост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ям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вручную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присваивались классы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по результатам изучения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контекст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и содержани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я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всего текста </a:t>
            </a:r>
            <a:r>
              <a:rPr lang="en-RU" sz="2133" dirty="0">
                <a:latin typeface="Roboto" panose="02000000000000000000" pitchFamily="2" charset="0"/>
                <a:ea typeface="Roboto" panose="02000000000000000000" pitchFamily="2" charset="0"/>
              </a:rPr>
              <a:t>новост</a:t>
            </a:r>
            <a:r>
              <a:rPr lang="ru-RU" sz="2133" dirty="0"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</a:p>
          <a:p>
            <a:r>
              <a:rPr lang="ru-RU" sz="2133" dirty="0"/>
              <a:t>Конкретный алгоритм выявления слов-маркеров  отсутствовал</a:t>
            </a:r>
            <a:endParaRPr lang="ru-RU" sz="2133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RU" sz="21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89;p16">
            <a:extLst>
              <a:ext uri="{FF2B5EF4-FFF2-40B4-BE49-F238E27FC236}">
                <a16:creationId xmlns:a16="http://schemas.microsoft.com/office/drawing/2014/main" id="{31DBD59C-6C63-5DFB-28FD-71B303162E1D}"/>
              </a:ext>
            </a:extLst>
          </p:cNvPr>
          <p:cNvSpPr/>
          <p:nvPr/>
        </p:nvSpPr>
        <p:spPr>
          <a:xfrm>
            <a:off x="863531" y="1138405"/>
            <a:ext cx="624000" cy="192000"/>
          </a:xfrm>
          <a:prstGeom prst="chevron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1867"/>
          </a:p>
        </p:txBody>
      </p:sp>
      <p:cxnSp>
        <p:nvCxnSpPr>
          <p:cNvPr id="16" name="Google Shape;88;p16">
            <a:extLst>
              <a:ext uri="{FF2B5EF4-FFF2-40B4-BE49-F238E27FC236}">
                <a16:creationId xmlns:a16="http://schemas.microsoft.com/office/drawing/2014/main" id="{23062855-C40B-EC2E-A12A-3400961D53B5}"/>
              </a:ext>
            </a:extLst>
          </p:cNvPr>
          <p:cNvCxnSpPr/>
          <p:nvPr/>
        </p:nvCxnSpPr>
        <p:spPr>
          <a:xfrm flipH="1">
            <a:off x="1643460" y="223229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148E776-6865-ED93-F9C7-772A99E33F07}"/>
              </a:ext>
            </a:extLst>
          </p:cNvPr>
          <p:cNvSpPr/>
          <p:nvPr/>
        </p:nvSpPr>
        <p:spPr>
          <a:xfrm>
            <a:off x="2112259" y="2032261"/>
            <a:ext cx="91501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1 - реклама, позитивное ожидание чего-либо</a:t>
            </a:r>
            <a:endParaRPr lang="en-RU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Google Shape;88;p16">
            <a:extLst>
              <a:ext uri="{FF2B5EF4-FFF2-40B4-BE49-F238E27FC236}">
                <a16:creationId xmlns:a16="http://schemas.microsoft.com/office/drawing/2014/main" id="{D9D02568-CD04-7498-2BB0-8A2DC10D0832}"/>
              </a:ext>
            </a:extLst>
          </p:cNvPr>
          <p:cNvCxnSpPr/>
          <p:nvPr/>
        </p:nvCxnSpPr>
        <p:spPr>
          <a:xfrm flipH="1">
            <a:off x="1648540" y="4950093"/>
            <a:ext cx="468800" cy="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6CFB3-CF50-94B7-798C-63A0D34376BA}"/>
              </a:ext>
            </a:extLst>
          </p:cNvPr>
          <p:cNvSpPr/>
          <p:nvPr/>
        </p:nvSpPr>
        <p:spPr>
          <a:xfrm>
            <a:off x="2117339" y="4750062"/>
            <a:ext cx="942022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817"/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2</a:t>
            </a:r>
            <a:r>
              <a:rPr lang="en-RU" sz="1867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судебные дела, иски, претензии. Стоп-фактор, требует рассмотрения </a:t>
            </a:r>
            <a:r>
              <a:rPr lang="ru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новости </a:t>
            </a:r>
            <a:r>
              <a:rPr lang="en-RU" sz="1867" b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вручную</a:t>
            </a:r>
            <a:endParaRPr lang="en-RU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938CE-FB3B-C854-CC05-C8D586FFE24A}"/>
              </a:ext>
            </a:extLst>
          </p:cNvPr>
          <p:cNvSpPr/>
          <p:nvPr/>
        </p:nvSpPr>
        <p:spPr>
          <a:xfrm>
            <a:off x="2112260" y="2326045"/>
            <a:ext cx="9425307" cy="245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Класс 1 </a:t>
            </a:r>
            <a:r>
              <a:rPr lang="ru-RU" sz="1533" b="1" dirty="0">
                <a:latin typeface="Roboto" panose="02000000000000000000" pitchFamily="2" charset="0"/>
                <a:ea typeface="Roboto" panose="02000000000000000000" pitchFamily="2" charset="0"/>
              </a:rPr>
              <a:t>(464)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 -  Дизайнеры агентства Fabula Branding (Минск) провели комплексную разработку торговой марки колбасных изделий «100 друзей» (нейминг, логотип, дизайн упаковки) для ОАО «Гродненский мясокомбинат». Продукт – колбасные изделия среднего ценового сегмента: сырокопченые, сыровяленые, вареные колбасы, сосиски и сардельки. Регионы продаж – Беларусь и Россия. Ситуации потребления: дружеские и семейные застолья, пикник, гости, быстрый перекус. Целевая аудитория – мужчины и женщины 25-40 лет. Решением стал теплый и яркий желтый цвет, который хорошо отстраивает продукт на полке, служит цветовым идентификатором торговой марки и вызывает приятные ассоциации с пикником / дружескими посиделками на даче. Дружелюбную и приветливую стилистику дизайна поддерживает цифра «100», образованная колбасками (маркер категории), а также рукописный шрифт логотипа</a:t>
            </a:r>
            <a:endParaRPr lang="en-RU" sz="1533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C413E2-EB1E-7C0B-FE7A-3C1A7FFE8EDC}"/>
              </a:ext>
            </a:extLst>
          </p:cNvPr>
          <p:cNvSpPr/>
          <p:nvPr/>
        </p:nvSpPr>
        <p:spPr>
          <a:xfrm>
            <a:off x="2112259" y="5346107"/>
            <a:ext cx="9150100" cy="1271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Класс 2 </a:t>
            </a:r>
            <a:r>
              <a:rPr lang="ru-RU" sz="1533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(213)</a:t>
            </a:r>
            <a:r>
              <a:rPr lang="ru-RU" sz="1533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ru-RU" sz="1533" dirty="0">
                <a:latin typeface="Roboto" panose="02000000000000000000" pitchFamily="2" charset="0"/>
                <a:ea typeface="Roboto" panose="02000000000000000000" pitchFamily="2" charset="0"/>
              </a:rPr>
              <a:t>В течение 30 дней, с даты публикации сообщения в "Урядовом курьере", министерство будет проводить регистрацию заинтересованных в расследовании лиц и рассматривает требования относительно проведения слушаний. В течение 60 дней, МЭРТ рассматривает письменно изложенные комментарии и информацию относительно возбуждения расследования.</a:t>
            </a:r>
            <a:endParaRPr lang="en-RU" sz="15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60982"/>
      </p:ext>
    </p:extLst>
  </p:cSld>
  <p:clrMapOvr>
    <a:masterClrMapping/>
  </p:clrMapOvr>
</p:sld>
</file>

<file path=ppt/theme/theme1.xml><?xml version="1.0" encoding="utf-8"?>
<a:theme xmlns:a="http://schemas.openxmlformats.org/drawingml/2006/main" name="1_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Другая 2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Другая 2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</TotalTime>
  <Words>1958</Words>
  <Application>Microsoft Macintosh PowerPoint</Application>
  <DocSecurity>0</DocSecurity>
  <PresentationFormat>Widescreen</PresentationFormat>
  <Paragraphs>241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Roboto</vt:lpstr>
      <vt:lpstr>Roboto Medium</vt:lpstr>
      <vt:lpstr>Noto Sans Symbols</vt:lpstr>
      <vt:lpstr>Times New Roman</vt:lpstr>
      <vt:lpstr>Open Sans</vt:lpstr>
      <vt:lpstr>Cambria Math</vt:lpstr>
      <vt:lpstr>Calibri</vt:lpstr>
      <vt:lpstr>Montserrat</vt:lpstr>
      <vt:lpstr>1_If,kjyVUNE_28012021</vt:lpstr>
      <vt:lpstr>If,kjyVUNE_28012021</vt:lpstr>
      <vt:lpstr> ИТОГОВАЯ РАБОТА КЛАССИФИКАЦИЯ ТЕКСТОВ НА МАЛЕНЬКИХ ДАТАСЕТАХ С ПОМОЩЬЮ МАШИННОГО ОБУЧЕНИЯ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корреляционно-регрессионного анализа</dc:title>
  <dc:creator>Вадим</dc:creator>
  <cp:lastModifiedBy>Alexei Musteatsa</cp:lastModifiedBy>
  <cp:revision>440</cp:revision>
  <dcterms:created xsi:type="dcterms:W3CDTF">2021-10-29T05:59:00Z</dcterms:created>
  <dcterms:modified xsi:type="dcterms:W3CDTF">2022-11-26T14:54:31Z</dcterms:modified>
  <dc:identifier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1049-11.2.0.10101</vt:lpwstr>
  </property>
</Properties>
</file>